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61" r:id="rId7"/>
    <p:sldId id="265" r:id="rId8"/>
    <p:sldId id="266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62" r:id="rId18"/>
    <p:sldId id="273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5739676-6D83-40B9-A13F-4E9EC5DC2B81}">
          <p14:sldIdLst>
            <p14:sldId id="256"/>
            <p14:sldId id="257"/>
            <p14:sldId id="261"/>
            <p14:sldId id="265"/>
            <p14:sldId id="266"/>
            <p14:sldId id="263"/>
            <p14:sldId id="264"/>
            <p14:sldId id="267"/>
            <p14:sldId id="268"/>
            <p14:sldId id="269"/>
            <p14:sldId id="270"/>
            <p14:sldId id="271"/>
            <p14:sldId id="272"/>
            <p14:sldId id="26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365876B-3E9C-A9C1-DA5D-A864731D9E2E}" name="Carla Stuifzand" initials="CS" userId="S::Carla.Stuifzand@ict.nl::54bfb37d-01fb-4203-abcf-9a553ae67020" providerId="AD"/>
  <p188:author id="{30A0877A-EDCF-E317-B88F-ADE12BDF58F8}" name="Hilde Teunissen" initials="HT" userId="S::hilde.teunissen@ict.nl::647f55e4-e1dd-4a24-ba69-9f3ce8d75f34" providerId="AD"/>
  <p188:author id="{7F662BED-3423-41B0-3580-425D9AC857E7}" name="Merel Smit" initials="MS" userId="Merel Smit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B1"/>
    <a:srgbClr val="616160"/>
    <a:srgbClr val="EB6012"/>
    <a:srgbClr val="F3F3F3"/>
    <a:srgbClr val="0F59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F1DF0E-4CD5-47A6-956E-30C9B54C11A9}" v="13" dt="2023-08-30T12:51:49.4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51"/>
    <p:restoredTop sz="74548" autoAdjust="0"/>
  </p:normalViewPr>
  <p:slideViewPr>
    <p:cSldViewPr snapToGrid="0" snapToObjects="1">
      <p:cViewPr varScale="1">
        <p:scale>
          <a:sx n="144" d="100"/>
          <a:sy n="144" d="100"/>
        </p:scale>
        <p:origin x="21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9" d="100"/>
          <a:sy n="109" d="100"/>
        </p:scale>
        <p:origin x="592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rel Smit" userId="5e25d0cd-556c-4594-993b-f0ea914f8377" providerId="ADAL" clId="{11B7F6FA-B02F-41EB-ADE3-3267F2CDFA66}"/>
    <pc:docChg chg="modSld">
      <pc:chgData name="Merel Smit" userId="5e25d0cd-556c-4594-993b-f0ea914f8377" providerId="ADAL" clId="{11B7F6FA-B02F-41EB-ADE3-3267F2CDFA66}" dt="2023-07-06T10:15:33.408" v="4" actId="1076"/>
      <pc:docMkLst>
        <pc:docMk/>
      </pc:docMkLst>
      <pc:sldChg chg="addSp modSp mod">
        <pc:chgData name="Merel Smit" userId="5e25d0cd-556c-4594-993b-f0ea914f8377" providerId="ADAL" clId="{11B7F6FA-B02F-41EB-ADE3-3267F2CDFA66}" dt="2023-07-06T10:15:33.408" v="4" actId="1076"/>
        <pc:sldMkLst>
          <pc:docMk/>
          <pc:sldMk cId="3573045256" sldId="2123258587"/>
        </pc:sldMkLst>
        <pc:picChg chg="add mod">
          <ac:chgData name="Merel Smit" userId="5e25d0cd-556c-4594-993b-f0ea914f8377" providerId="ADAL" clId="{11B7F6FA-B02F-41EB-ADE3-3267F2CDFA66}" dt="2023-07-06T10:15:33.408" v="4" actId="1076"/>
          <ac:picMkLst>
            <pc:docMk/>
            <pc:sldMk cId="3573045256" sldId="2123258587"/>
            <ac:picMk id="3" creationId="{A20664C7-F03D-F73C-6BA6-C935EADCA5EC}"/>
          </ac:picMkLst>
        </pc:picChg>
      </pc:sldChg>
    </pc:docChg>
  </pc:docChgLst>
  <pc:docChgLst>
    <pc:chgData name="Hilde Teunissen" userId="647f55e4-e1dd-4a24-ba69-9f3ce8d75f34" providerId="ADAL" clId="{87F1DF0E-4CD5-47A6-956E-30C9B54C11A9}"/>
    <pc:docChg chg="undo custSel addSld delSld modSld">
      <pc:chgData name="Hilde Teunissen" userId="647f55e4-e1dd-4a24-ba69-9f3ce8d75f34" providerId="ADAL" clId="{87F1DF0E-4CD5-47A6-956E-30C9B54C11A9}" dt="2023-08-30T12:52:08.994" v="23" actId="2696"/>
      <pc:docMkLst>
        <pc:docMk/>
      </pc:docMkLst>
      <pc:sldChg chg="del">
        <pc:chgData name="Hilde Teunissen" userId="647f55e4-e1dd-4a24-ba69-9f3ce8d75f34" providerId="ADAL" clId="{87F1DF0E-4CD5-47A6-956E-30C9B54C11A9}" dt="2023-08-30T12:42:17.663" v="0" actId="2696"/>
        <pc:sldMkLst>
          <pc:docMk/>
          <pc:sldMk cId="3617086653" sldId="273"/>
        </pc:sldMkLst>
      </pc:sldChg>
      <pc:sldChg chg="del">
        <pc:chgData name="Hilde Teunissen" userId="647f55e4-e1dd-4a24-ba69-9f3ce8d75f34" providerId="ADAL" clId="{87F1DF0E-4CD5-47A6-956E-30C9B54C11A9}" dt="2023-08-30T12:52:08.994" v="23" actId="2696"/>
        <pc:sldMkLst>
          <pc:docMk/>
          <pc:sldMk cId="1771776108" sldId="2123258584"/>
        </pc:sldMkLst>
      </pc:sldChg>
      <pc:sldChg chg="del">
        <pc:chgData name="Hilde Teunissen" userId="647f55e4-e1dd-4a24-ba69-9f3ce8d75f34" providerId="ADAL" clId="{87F1DF0E-4CD5-47A6-956E-30C9B54C11A9}" dt="2023-08-30T12:46:42.124" v="7" actId="2696"/>
        <pc:sldMkLst>
          <pc:docMk/>
          <pc:sldMk cId="3573045256" sldId="2123258587"/>
        </pc:sldMkLst>
      </pc:sldChg>
      <pc:sldChg chg="add del setBg">
        <pc:chgData name="Hilde Teunissen" userId="647f55e4-e1dd-4a24-ba69-9f3ce8d75f34" providerId="ADAL" clId="{87F1DF0E-4CD5-47A6-956E-30C9B54C11A9}" dt="2023-08-30T12:51:30.911" v="19" actId="2696"/>
        <pc:sldMkLst>
          <pc:docMk/>
          <pc:sldMk cId="1958846" sldId="2123258588"/>
        </pc:sldMkLst>
      </pc:sldChg>
      <pc:sldChg chg="new del">
        <pc:chgData name="Hilde Teunissen" userId="647f55e4-e1dd-4a24-ba69-9f3ce8d75f34" providerId="ADAL" clId="{87F1DF0E-4CD5-47A6-956E-30C9B54C11A9}" dt="2023-08-30T12:42:36.392" v="3" actId="2696"/>
        <pc:sldMkLst>
          <pc:docMk/>
          <pc:sldMk cId="3425571098" sldId="2123258592"/>
        </pc:sldMkLst>
      </pc:sldChg>
      <pc:sldChg chg="add del setBg">
        <pc:chgData name="Hilde Teunissen" userId="647f55e4-e1dd-4a24-ba69-9f3ce8d75f34" providerId="ADAL" clId="{87F1DF0E-4CD5-47A6-956E-30C9B54C11A9}" dt="2023-08-30T12:51:52.479" v="22" actId="2696"/>
        <pc:sldMkLst>
          <pc:docMk/>
          <pc:sldMk cId="1343969936" sldId="2123258593"/>
        </pc:sldMkLst>
      </pc:sldChg>
      <pc:sldChg chg="add">
        <pc:chgData name="Hilde Teunissen" userId="647f55e4-e1dd-4a24-ba69-9f3ce8d75f34" providerId="ADAL" clId="{87F1DF0E-4CD5-47A6-956E-30C9B54C11A9}" dt="2023-08-30T12:42:32.570" v="2"/>
        <pc:sldMkLst>
          <pc:docMk/>
          <pc:sldMk cId="3425113843" sldId="2123258747"/>
        </pc:sldMkLst>
      </pc:sldChg>
      <pc:sldChg chg="add del">
        <pc:chgData name="Hilde Teunissen" userId="647f55e4-e1dd-4a24-ba69-9f3ce8d75f34" providerId="ADAL" clId="{87F1DF0E-4CD5-47A6-956E-30C9B54C11A9}" dt="2023-08-30T12:46:39.379" v="6" actId="2696"/>
        <pc:sldMkLst>
          <pc:docMk/>
          <pc:sldMk cId="579594082" sldId="2123258749"/>
        </pc:sldMkLst>
      </pc:sldChg>
      <pc:sldChg chg="add">
        <pc:chgData name="Hilde Teunissen" userId="647f55e4-e1dd-4a24-ba69-9f3ce8d75f34" providerId="ADAL" clId="{87F1DF0E-4CD5-47A6-956E-30C9B54C11A9}" dt="2023-08-30T12:49:23.957" v="8"/>
        <pc:sldMkLst>
          <pc:docMk/>
          <pc:sldMk cId="517776139" sldId="2147472980"/>
        </pc:sldMkLst>
      </pc:sldChg>
      <pc:sldChg chg="add">
        <pc:chgData name="Hilde Teunissen" userId="647f55e4-e1dd-4a24-ba69-9f3ce8d75f34" providerId="ADAL" clId="{87F1DF0E-4CD5-47A6-956E-30C9B54C11A9}" dt="2023-08-30T12:49:31.986" v="9"/>
        <pc:sldMkLst>
          <pc:docMk/>
          <pc:sldMk cId="1769548113" sldId="2147473063"/>
        </pc:sldMkLst>
      </pc:sldChg>
      <pc:sldChg chg="add del setBg">
        <pc:chgData name="Hilde Teunissen" userId="647f55e4-e1dd-4a24-ba69-9f3ce8d75f34" providerId="ADAL" clId="{87F1DF0E-4CD5-47A6-956E-30C9B54C11A9}" dt="2023-08-30T12:50:26.773" v="15"/>
        <pc:sldMkLst>
          <pc:docMk/>
          <pc:sldMk cId="122048352" sldId="2147473064"/>
        </pc:sldMkLst>
      </pc:sldChg>
      <pc:sldChg chg="add del setBg">
        <pc:chgData name="Hilde Teunissen" userId="647f55e4-e1dd-4a24-ba69-9f3ce8d75f34" providerId="ADAL" clId="{87F1DF0E-4CD5-47A6-956E-30C9B54C11A9}" dt="2023-08-30T12:51:24.509" v="18" actId="2696"/>
        <pc:sldMkLst>
          <pc:docMk/>
          <pc:sldMk cId="2776586669" sldId="2147473064"/>
        </pc:sldMkLst>
      </pc:sldChg>
      <pc:sldChg chg="add">
        <pc:chgData name="Hilde Teunissen" userId="647f55e4-e1dd-4a24-ba69-9f3ce8d75f34" providerId="ADAL" clId="{87F1DF0E-4CD5-47A6-956E-30C9B54C11A9}" dt="2023-08-30T12:51:18.754" v="17"/>
        <pc:sldMkLst>
          <pc:docMk/>
          <pc:sldMk cId="3938493899" sldId="2147473065"/>
        </pc:sldMkLst>
      </pc:sldChg>
      <pc:sldChg chg="add">
        <pc:chgData name="Hilde Teunissen" userId="647f55e4-e1dd-4a24-ba69-9f3ce8d75f34" providerId="ADAL" clId="{87F1DF0E-4CD5-47A6-956E-30C9B54C11A9}" dt="2023-08-30T12:51:49.484" v="21"/>
        <pc:sldMkLst>
          <pc:docMk/>
          <pc:sldMk cId="1363946702" sldId="214747306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DF1B9A98-F1FB-0949-9CA8-26DB7B5F35D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C8B2E4D-784D-9342-90C5-5AB26F3FE8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4FE745-3EB9-B747-A5C2-264BEDC4326C}" type="datetimeFigureOut">
              <a:rPr lang="nl-NL" smtClean="0"/>
              <a:t>19-6-2024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D8FB426-F33B-4444-A532-BBC9A78B93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B0290B1-E928-9747-80C6-B1B20D0FCA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9F376-378F-994A-A558-C4AA369F25D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2811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779F7C-DAE7-9B4B-9AA6-E1EA6E6A4BB5}" type="datetimeFigureOut">
              <a:rPr lang="nl-NL" smtClean="0"/>
              <a:t>19-6-2024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2DB66-CA7E-5043-8AC5-3E663CC5778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24668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dirty="0"/>
              <a:t>Mijn rol binnen ICT toelichten.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l-NL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dirty="0"/>
              <a:t>-   Vragen of installeren en configureren gelukt is.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nl-NL" dirty="0"/>
              <a:t>Voorstelrondje met te beantwoorden vragen: Wat is de huidige ervaring met Git en vanuit je rol: wat verwacht men van deze cursus?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8630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gource</a:t>
            </a:r>
            <a:r>
              <a:rPr lang="nl-NL" dirty="0"/>
              <a:t> --seconds-per-</a:t>
            </a:r>
            <a:r>
              <a:rPr lang="nl-NL" dirty="0" err="1"/>
              <a:t>day</a:t>
            </a:r>
            <a:r>
              <a:rPr lang="nl-NL" dirty="0"/>
              <a:t> 1 [</a:t>
            </a:r>
            <a:r>
              <a:rPr lang="nl-NL" dirty="0" err="1"/>
              <a:t>repository</a:t>
            </a:r>
            <a:r>
              <a:rPr lang="nl-NL" dirty="0"/>
              <a:t> folder]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9880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gource</a:t>
            </a:r>
            <a:r>
              <a:rPr lang="nl-NL" dirty="0"/>
              <a:t> --seconds-per-</a:t>
            </a:r>
            <a:r>
              <a:rPr lang="nl-NL" dirty="0" err="1"/>
              <a:t>day</a:t>
            </a:r>
            <a:r>
              <a:rPr lang="nl-NL" dirty="0"/>
              <a:t> 1 [</a:t>
            </a:r>
            <a:r>
              <a:rPr lang="nl-NL" dirty="0" err="1"/>
              <a:t>repository</a:t>
            </a:r>
            <a:r>
              <a:rPr lang="nl-NL" dirty="0"/>
              <a:t> folder]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19646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3396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 </a:t>
            </a:r>
            <a:r>
              <a:rPr lang="en-US" dirty="0" err="1"/>
              <a:t>geven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Aangeven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v1.0 </a:t>
            </a:r>
            <a:r>
              <a:rPr lang="en-US" dirty="0" err="1"/>
              <a:t>goed</a:t>
            </a:r>
            <a:r>
              <a:rPr lang="en-US" dirty="0"/>
              <a:t> is. HEAD is </a:t>
            </a:r>
            <a:r>
              <a:rPr lang="en-US" dirty="0" err="1"/>
              <a:t>slecht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Commando’s:</a:t>
            </a: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b="0" dirty="0"/>
              <a:t>Git checkout v1.0. </a:t>
            </a:r>
            <a:r>
              <a:rPr lang="en-US" b="0" dirty="0" err="1"/>
              <a:t>Daarna</a:t>
            </a:r>
            <a:r>
              <a:rPr lang="en-US" b="0" dirty="0"/>
              <a:t> run.cmd </a:t>
            </a:r>
            <a:r>
              <a:rPr lang="en-US" b="0" dirty="0" err="1"/>
              <a:t>draaien</a:t>
            </a:r>
            <a:r>
              <a:rPr lang="en-US" b="0" dirty="0"/>
              <a:t>.</a:t>
            </a: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b="0" dirty="0"/>
              <a:t>Git checkout master. </a:t>
            </a:r>
            <a:r>
              <a:rPr lang="en-US" b="0" dirty="0" err="1"/>
              <a:t>Daarna</a:t>
            </a:r>
            <a:r>
              <a:rPr lang="en-US" b="0" dirty="0"/>
              <a:t> run.cmd </a:t>
            </a:r>
            <a:r>
              <a:rPr lang="en-US" b="0" dirty="0" err="1"/>
              <a:t>draaien</a:t>
            </a:r>
            <a:endParaRPr lang="en-US"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  Git bisect start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  Git bisect bad (current head)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  Git bisect good v1.0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Daarna</a:t>
            </a:r>
            <a:r>
              <a:rPr lang="en-US" dirty="0"/>
              <a:t> continue git bisect bad/good </a:t>
            </a:r>
            <a:r>
              <a:rPr lang="en-US" dirty="0" err="1"/>
              <a:t>draaien</a:t>
            </a:r>
            <a:r>
              <a:rPr lang="en-US" dirty="0"/>
              <a:t> </a:t>
            </a:r>
            <a:r>
              <a:rPr lang="en-US" dirty="0" err="1"/>
              <a:t>totdat</a:t>
            </a:r>
            <a:r>
              <a:rPr lang="en-US" dirty="0"/>
              <a:t> je </a:t>
            </a:r>
            <a:r>
              <a:rPr lang="en-US" dirty="0" err="1"/>
              <a:t>bij</a:t>
            </a:r>
            <a:r>
              <a:rPr lang="en-US" dirty="0"/>
              <a:t> de commit </a:t>
            </a:r>
            <a:r>
              <a:rPr lang="en-US" dirty="0" err="1"/>
              <a:t>komt</a:t>
            </a:r>
            <a:r>
              <a:rPr lang="en-US" dirty="0"/>
              <a:t> die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geintroduceerd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Via </a:t>
            </a:r>
            <a:r>
              <a:rPr lang="en-US" dirty="0" err="1"/>
              <a:t>gitk</a:t>
            </a:r>
            <a:r>
              <a:rPr lang="en-US" dirty="0"/>
              <a:t> –all laten </a:t>
            </a:r>
            <a:r>
              <a:rPr lang="en-US" dirty="0" err="1"/>
              <a:t>zien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je zit.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9764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Tonen hoe we BFG Repo-cleaner kunnen gebruiken.</a:t>
            </a:r>
          </a:p>
          <a:p>
            <a:endParaRPr lang="en-GB" dirty="0"/>
          </a:p>
          <a:p>
            <a:r>
              <a:rPr lang="en-GB" dirty="0"/>
              <a:t>Download the JAR file op https://rtyley.github.io/bfg-repo-cleaner/</a:t>
            </a:r>
          </a:p>
          <a:p>
            <a:r>
              <a:rPr lang="en-GB" dirty="0" err="1"/>
              <a:t>Commandline</a:t>
            </a:r>
            <a:r>
              <a:rPr lang="en-GB" dirty="0"/>
              <a:t> </a:t>
            </a:r>
            <a:r>
              <a:rPr lang="en-GB" dirty="0" err="1"/>
              <a:t>opties</a:t>
            </a:r>
            <a:r>
              <a:rPr lang="en-GB" dirty="0"/>
              <a:t> laten zien via ‘java –jar bfg.jar’</a:t>
            </a:r>
          </a:p>
          <a:p>
            <a:endParaRPr lang="en-GB" dirty="0"/>
          </a:p>
          <a:p>
            <a:r>
              <a:rPr lang="en-GB" dirty="0"/>
              <a:t>Demo met: java -jar bfg.jar --delete-folders .azure .\</a:t>
            </a:r>
            <a:r>
              <a:rPr lang="en-GB" dirty="0" err="1"/>
              <a:t>bfgtest</a:t>
            </a:r>
            <a:r>
              <a:rPr lang="en-GB" dirty="0"/>
              <a:t>\</a:t>
            </a:r>
          </a:p>
          <a:p>
            <a:endParaRPr lang="en-GB" dirty="0"/>
          </a:p>
          <a:p>
            <a:r>
              <a:rPr lang="en-GB" dirty="0" err="1"/>
              <a:t>Uitleggen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 </a:t>
            </a:r>
            <a:r>
              <a:rPr lang="en-GB" dirty="0" err="1"/>
              <a:t>wijzigingen</a:t>
            </a:r>
            <a:r>
              <a:rPr lang="en-GB" dirty="0"/>
              <a:t> in HEAD niet </a:t>
            </a:r>
            <a:r>
              <a:rPr lang="en-GB" dirty="0" err="1"/>
              <a:t>aangeraakt</a:t>
            </a:r>
            <a:r>
              <a:rPr lang="en-GB" dirty="0"/>
              <a:t> </a:t>
            </a:r>
            <a:r>
              <a:rPr lang="en-GB" dirty="0" err="1"/>
              <a:t>worden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03020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5860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Voorstelrondje</a:t>
            </a:r>
            <a:r>
              <a:rPr lang="en-GB" dirty="0"/>
              <a:t>:</a:t>
            </a:r>
          </a:p>
          <a:p>
            <a:endParaRPr lang="en-GB" dirty="0"/>
          </a:p>
          <a:p>
            <a:r>
              <a:rPr lang="en-GB" dirty="0"/>
              <a:t>Wie ben je? Wat doe je? Wat doe je </a:t>
            </a:r>
            <a:r>
              <a:rPr lang="en-GB" dirty="0" err="1"/>
              <a:t>normaliter</a:t>
            </a:r>
            <a:r>
              <a:rPr lang="en-GB" dirty="0"/>
              <a:t> met Git?</a:t>
            </a:r>
          </a:p>
          <a:p>
            <a:endParaRPr lang="en-GB" dirty="0"/>
          </a:p>
          <a:p>
            <a:r>
              <a:rPr lang="en-GB" dirty="0"/>
              <a:t>Exercise:</a:t>
            </a:r>
          </a:p>
          <a:p>
            <a:r>
              <a:rPr lang="en-GB" dirty="0"/>
              <a:t>Op het bord </a:t>
            </a:r>
            <a:r>
              <a:rPr lang="en-GB" dirty="0" err="1"/>
              <a:t>schrijven</a:t>
            </a:r>
            <a:r>
              <a:rPr lang="en-GB" dirty="0"/>
              <a:t> wat de </a:t>
            </a:r>
            <a:r>
              <a:rPr lang="en-GB" dirty="0" err="1"/>
              <a:t>kandidaten</a:t>
            </a:r>
            <a:r>
              <a:rPr lang="en-GB" dirty="0"/>
              <a:t> </a:t>
            </a:r>
            <a:r>
              <a:rPr lang="en-GB" dirty="0" err="1"/>
              <a:t>hopen</a:t>
            </a:r>
            <a:r>
              <a:rPr lang="en-GB" dirty="0"/>
              <a:t> te </a:t>
            </a:r>
            <a:r>
              <a:rPr lang="en-GB" dirty="0" err="1"/>
              <a:t>leren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23818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Exercise:</a:t>
            </a:r>
          </a:p>
          <a:p>
            <a:endParaRPr lang="en-GB" dirty="0"/>
          </a:p>
          <a:p>
            <a:r>
              <a:rPr lang="en-GB" dirty="0" err="1"/>
              <a:t>Tekenen</a:t>
            </a:r>
            <a:r>
              <a:rPr lang="en-GB" dirty="0"/>
              <a:t> van git repositories voor projecten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3639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4419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Create a new empty Git repository with one commit (</a:t>
            </a:r>
            <a:r>
              <a:rPr lang="en-GB" dirty="0" err="1"/>
              <a:t>lege</a:t>
            </a:r>
            <a:r>
              <a:rPr lang="en-GB" dirty="0"/>
              <a:t> .</a:t>
            </a:r>
            <a:r>
              <a:rPr lang="en-GB" dirty="0" err="1"/>
              <a:t>gitignore</a:t>
            </a:r>
            <a:r>
              <a:rPr lang="en-GB" dirty="0"/>
              <a:t>)</a:t>
            </a:r>
          </a:p>
          <a:p>
            <a:r>
              <a:rPr lang="en-GB" dirty="0"/>
              <a:t>Clone the </a:t>
            </a:r>
            <a:r>
              <a:rPr lang="en-GB" dirty="0" err="1"/>
              <a:t>aspnet.core</a:t>
            </a:r>
            <a:r>
              <a:rPr lang="en-GB" dirty="0"/>
              <a:t> repository to a new local, bare repository.</a:t>
            </a:r>
            <a:br>
              <a:rPr lang="en-GB" dirty="0"/>
            </a:br>
            <a:r>
              <a:rPr lang="nb-NO" dirty="0"/>
              <a:t>git clone https://github.com/dotnet/aspnetcore.git --bare</a:t>
            </a:r>
            <a:endParaRPr lang="en-GB" dirty="0"/>
          </a:p>
          <a:p>
            <a:endParaRPr lang="en-GB" dirty="0"/>
          </a:p>
          <a:p>
            <a:r>
              <a:rPr lang="en-GB" dirty="0"/>
              <a:t>Add </a:t>
            </a:r>
            <a:r>
              <a:rPr lang="en-GB" dirty="0" err="1"/>
              <a:t>aspnetcore</a:t>
            </a:r>
            <a:r>
              <a:rPr lang="en-GB" dirty="0"/>
              <a:t> repository as a new remote.</a:t>
            </a:r>
          </a:p>
          <a:p>
            <a:r>
              <a:rPr lang="en-GB" dirty="0"/>
              <a:t>git remote add </a:t>
            </a:r>
            <a:r>
              <a:rPr lang="en-GB" dirty="0" err="1"/>
              <a:t>aspnetcore</a:t>
            </a:r>
            <a:r>
              <a:rPr lang="en-GB" dirty="0"/>
              <a:t> ..\</a:t>
            </a:r>
            <a:r>
              <a:rPr lang="en-GB" dirty="0" err="1"/>
              <a:t>aspnetcore.git</a:t>
            </a:r>
            <a:r>
              <a:rPr lang="en-GB" dirty="0"/>
              <a:t>\</a:t>
            </a:r>
          </a:p>
          <a:p>
            <a:endParaRPr lang="en-GB" dirty="0"/>
          </a:p>
          <a:p>
            <a:r>
              <a:rPr lang="en-GB" dirty="0"/>
              <a:t>Git subtree </a:t>
            </a:r>
            <a:r>
              <a:rPr lang="en-GB" dirty="0" err="1"/>
              <a:t>initialiseren</a:t>
            </a:r>
            <a:endParaRPr lang="en-GB" dirty="0"/>
          </a:p>
          <a:p>
            <a:r>
              <a:rPr lang="en-US" dirty="0"/>
              <a:t>git subtree add --prefix dependency </a:t>
            </a:r>
            <a:r>
              <a:rPr lang="en-US" dirty="0" err="1"/>
              <a:t>aspnetcore</a:t>
            </a:r>
            <a:r>
              <a:rPr lang="en-US" dirty="0"/>
              <a:t> main –squash</a:t>
            </a:r>
          </a:p>
          <a:p>
            <a:endParaRPr lang="en-US" dirty="0"/>
          </a:p>
          <a:p>
            <a:r>
              <a:rPr lang="en-US" dirty="0" err="1"/>
              <a:t>Wijziging</a:t>
            </a:r>
            <a:r>
              <a:rPr lang="en-US" dirty="0"/>
              <a:t> </a:t>
            </a:r>
            <a:r>
              <a:rPr lang="en-US" dirty="0" err="1"/>
              <a:t>terug</a:t>
            </a:r>
            <a:r>
              <a:rPr lang="en-US" dirty="0"/>
              <a:t> </a:t>
            </a:r>
            <a:r>
              <a:rPr lang="en-US" dirty="0" err="1"/>
              <a:t>pushen</a:t>
            </a:r>
            <a:r>
              <a:rPr lang="en-US" dirty="0"/>
              <a:t>:</a:t>
            </a:r>
          </a:p>
          <a:p>
            <a:r>
              <a:rPr lang="en-US" dirty="0"/>
              <a:t>- </a:t>
            </a:r>
            <a:r>
              <a:rPr lang="en-US" dirty="0" err="1"/>
              <a:t>Wijziging</a:t>
            </a:r>
            <a:r>
              <a:rPr lang="en-US" dirty="0"/>
              <a:t> </a:t>
            </a:r>
            <a:r>
              <a:rPr lang="en-US" dirty="0" err="1"/>
              <a:t>aanbrengen</a:t>
            </a:r>
            <a:r>
              <a:rPr lang="en-US" dirty="0"/>
              <a:t> in file</a:t>
            </a:r>
          </a:p>
          <a:p>
            <a:r>
              <a:rPr lang="en-US" dirty="0"/>
              <a:t>- Via git add </a:t>
            </a:r>
            <a:r>
              <a:rPr lang="en-US" dirty="0" err="1"/>
              <a:t>toevoegen</a:t>
            </a:r>
            <a:r>
              <a:rPr lang="en-US" dirty="0"/>
              <a:t> (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gewoon</a:t>
            </a:r>
            <a:r>
              <a:rPr lang="en-US" dirty="0"/>
              <a:t> in de root van het project)</a:t>
            </a:r>
          </a:p>
          <a:p>
            <a:r>
              <a:rPr lang="en-US" dirty="0"/>
              <a:t>- git subtree push --prefix=dependency </a:t>
            </a:r>
            <a:r>
              <a:rPr lang="en-US" dirty="0" err="1"/>
              <a:t>aspnetcore</a:t>
            </a:r>
            <a:r>
              <a:rPr lang="en-US" dirty="0"/>
              <a:t> main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5208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6377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Use </a:t>
            </a:r>
            <a:r>
              <a:rPr lang="en-GB" dirty="0" err="1"/>
              <a:t>Gitversion</a:t>
            </a:r>
            <a:r>
              <a:rPr lang="en-GB" dirty="0"/>
              <a:t> to show the output.</a:t>
            </a:r>
          </a:p>
          <a:p>
            <a:endParaRPr lang="en-GB" dirty="0"/>
          </a:p>
          <a:p>
            <a:r>
              <a:rPr lang="en-GB" dirty="0"/>
              <a:t>Show </a:t>
            </a:r>
            <a:r>
              <a:rPr lang="en-GB" dirty="0" err="1"/>
              <a:t>GitVersion</a:t>
            </a:r>
            <a:r>
              <a:rPr lang="en-GB" dirty="0"/>
              <a:t> usage in Surfix.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3910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Merge into, rebase onto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809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3925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13">
            <a:extLst>
              <a:ext uri="{FF2B5EF4-FFF2-40B4-BE49-F238E27FC236}">
                <a16:creationId xmlns:a16="http://schemas.microsoft.com/office/drawing/2014/main" id="{38483643-FC61-2242-8991-5873D2ADB2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2AF62C6-2FC6-844D-85C8-10ABC73CAA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6416" y="1836347"/>
            <a:ext cx="9733280" cy="1846305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ADC310E-3E8F-794B-AC71-52E52D08F58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pic>
        <p:nvPicPr>
          <p:cNvPr id="16" name="Afbeelding 15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497FF1A5-08FF-D147-80CF-57E57939923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0021" y="669012"/>
            <a:ext cx="2161309" cy="563319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5DAACA57-5D38-9D48-8085-6D201A37B35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7630" y="335280"/>
            <a:ext cx="339090" cy="339090"/>
          </a:xfrm>
          <a:prstGeom prst="rect">
            <a:avLst/>
          </a:prstGeo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EC3547F-0D88-7B4B-99C6-EDBFC13201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9813" y="3818576"/>
            <a:ext cx="5056187" cy="667782"/>
          </a:xfr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78498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n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C849FEBA-65F9-2344-B641-0C16E5173940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5F7D3DA-759A-2B43-A3CA-540CD82BA44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DFDD3DFC-DD54-604F-973A-27D11CCB6C3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2BD9EA9F-C781-1D43-A184-EBBBBBAB3F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4702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9FB65DAE-20EA-3C45-B67E-60A0645A17D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168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70D782A1-FFA4-9B49-BC0D-164C54681FB1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541B2211-5E4F-3742-A662-E4B253A38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4702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325A98E-E559-9B45-B029-7C58310084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DE1312F-5D79-4F4E-BB2E-E1CBC52EF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ts val="3200"/>
              </a:lnSpc>
              <a:defRPr sz="2000"/>
            </a:lvl1pPr>
            <a:lvl2pPr>
              <a:lnSpc>
                <a:spcPts val="3200"/>
              </a:lnSpc>
              <a:defRPr sz="2000"/>
            </a:lvl2pPr>
            <a:lvl3pPr>
              <a:lnSpc>
                <a:spcPts val="3200"/>
              </a:lnSpc>
              <a:defRPr sz="2000"/>
            </a:lvl3pPr>
            <a:lvl4pPr>
              <a:lnSpc>
                <a:spcPts val="3200"/>
              </a:lnSpc>
              <a:defRPr sz="2000"/>
            </a:lvl4pPr>
            <a:lvl5pPr>
              <a:lnSpc>
                <a:spcPts val="3200"/>
              </a:lnSpc>
              <a:defRPr sz="2000"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207568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imag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hoek 11">
            <a:extLst>
              <a:ext uri="{FF2B5EF4-FFF2-40B4-BE49-F238E27FC236}">
                <a16:creationId xmlns:a16="http://schemas.microsoft.com/office/drawing/2014/main" id="{E38DE260-EEB5-4646-9FFC-96B5195221B9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2626EAA6-85E6-1A42-A0A6-8C9B5E6CE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0078D36C-04D8-3C4A-8FB8-29A142BD43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5" name="Titel 1">
            <a:extLst>
              <a:ext uri="{FF2B5EF4-FFF2-40B4-BE49-F238E27FC236}">
                <a16:creationId xmlns:a16="http://schemas.microsoft.com/office/drawing/2014/main" id="{0C970269-43D9-2147-A518-FE655BA5CD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3938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976788DB-E3DA-0A4C-BCF6-5EC7D685E3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17" name="Tijdelijke aanduiding voor inhoud 2">
            <a:extLst>
              <a:ext uri="{FF2B5EF4-FFF2-40B4-BE49-F238E27FC236}">
                <a16:creationId xmlns:a16="http://schemas.microsoft.com/office/drawing/2014/main" id="{26CAD193-48AB-8249-9B76-06E30E48C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21040" cy="4351338"/>
          </a:xfrm>
        </p:spPr>
        <p:txBody>
          <a:bodyPr/>
          <a:lstStyle>
            <a:lvl1pPr>
              <a:lnSpc>
                <a:spcPts val="3200"/>
              </a:lnSpc>
              <a:defRPr sz="2000"/>
            </a:lvl1pPr>
            <a:lvl2pPr>
              <a:lnSpc>
                <a:spcPts val="3200"/>
              </a:lnSpc>
              <a:defRPr sz="2000"/>
            </a:lvl2pPr>
            <a:lvl3pPr>
              <a:lnSpc>
                <a:spcPts val="3200"/>
              </a:lnSpc>
              <a:defRPr sz="2000"/>
            </a:lvl3pPr>
            <a:lvl4pPr>
              <a:lnSpc>
                <a:spcPts val="3200"/>
              </a:lnSpc>
              <a:defRPr sz="2000"/>
            </a:lvl4pPr>
            <a:lvl5pPr>
              <a:lnSpc>
                <a:spcPts val="3200"/>
              </a:lnSpc>
              <a:defRPr sz="2000"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8" name="Tijdelijke aanduiding voor afbeelding 3">
            <a:extLst>
              <a:ext uri="{FF2B5EF4-FFF2-40B4-BE49-F238E27FC236}">
                <a16:creationId xmlns:a16="http://schemas.microsoft.com/office/drawing/2014/main" id="{15CA142E-FDCA-B840-A393-918EC56032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023938"/>
            <a:ext cx="6096000" cy="5776912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63963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541B2211-5E4F-3742-A662-E4B253A38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7759" y="1269914"/>
            <a:ext cx="10026041" cy="2325056"/>
          </a:xfrm>
        </p:spPr>
        <p:txBody>
          <a:bodyPr lIns="0" tIns="0" rIns="0" bIns="0" anchor="t" anchorCtr="0">
            <a:noAutofit/>
          </a:bodyPr>
          <a:lstStyle>
            <a:lvl1pPr>
              <a:defRPr sz="60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174944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13355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sheet with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541B2211-5E4F-3742-A662-E4B253A38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7759" y="1269914"/>
            <a:ext cx="10026041" cy="2325056"/>
          </a:xfrm>
        </p:spPr>
        <p:txBody>
          <a:bodyPr lIns="0" tIns="0" rIns="0" bIns="0" anchor="t" anchorCtr="0">
            <a:noAutofit/>
          </a:bodyPr>
          <a:lstStyle>
            <a:lvl1pPr>
              <a:defRPr sz="60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9AD2D1-D5E5-EB42-A9EA-3319C412F8D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7150" y="3821113"/>
            <a:ext cx="2166938" cy="2166937"/>
          </a:xfrm>
          <a:solidFill>
            <a:srgbClr val="0F596E"/>
          </a:solidFill>
        </p:spPr>
        <p:txBody>
          <a:bodyPr anchor="ctr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text</a:t>
            </a:r>
            <a:r>
              <a:rPr lang="nl-NL" dirty="0"/>
              <a:t> or </a:t>
            </a:r>
            <a:r>
              <a:rPr lang="nl-NL" dirty="0" err="1"/>
              <a:t>add</a:t>
            </a:r>
            <a:r>
              <a:rPr lang="nl-NL" dirty="0"/>
              <a:t> background image</a:t>
            </a:r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D60F2F37-80EB-6947-AC4C-1F659B336E8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3440" y="3821113"/>
            <a:ext cx="2166938" cy="2166937"/>
          </a:xfrm>
          <a:solidFill>
            <a:srgbClr val="EB6012"/>
          </a:solidFill>
        </p:spPr>
        <p:txBody>
          <a:bodyPr anchor="ctr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text</a:t>
            </a:r>
            <a:r>
              <a:rPr lang="nl-NL" dirty="0"/>
              <a:t> or </a:t>
            </a:r>
            <a:r>
              <a:rPr lang="nl-NL" dirty="0" err="1"/>
              <a:t>add</a:t>
            </a:r>
            <a:r>
              <a:rPr lang="nl-NL" dirty="0"/>
              <a:t> background image</a:t>
            </a:r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54DB4AFE-6EC2-7F43-AB0D-C5786DEC73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79730" y="3821113"/>
            <a:ext cx="2166938" cy="2166937"/>
          </a:xfrm>
          <a:solidFill>
            <a:srgbClr val="616160"/>
          </a:solidFill>
        </p:spPr>
        <p:txBody>
          <a:bodyPr anchor="ctr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text</a:t>
            </a:r>
            <a:r>
              <a:rPr lang="nl-NL" dirty="0"/>
              <a:t> or </a:t>
            </a:r>
            <a:r>
              <a:rPr lang="nl-NL" dirty="0" err="1"/>
              <a:t>add</a:t>
            </a:r>
            <a:r>
              <a:rPr lang="nl-NL" dirty="0"/>
              <a:t> background image</a:t>
            </a:r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BBD5C34C-19E0-264F-A5F9-1586A4F2D1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06020" y="3821113"/>
            <a:ext cx="2166938" cy="2166937"/>
          </a:xfrm>
          <a:solidFill>
            <a:srgbClr val="0097B1"/>
          </a:solidFill>
        </p:spPr>
        <p:txBody>
          <a:bodyPr anchor="ctr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text</a:t>
            </a:r>
            <a:r>
              <a:rPr lang="nl-NL" dirty="0"/>
              <a:t> or </a:t>
            </a:r>
            <a:r>
              <a:rPr lang="nl-NL" dirty="0" err="1"/>
              <a:t>add</a:t>
            </a:r>
            <a:r>
              <a:rPr lang="nl-NL" dirty="0"/>
              <a:t> background image</a:t>
            </a:r>
          </a:p>
        </p:txBody>
      </p:sp>
    </p:spTree>
    <p:extLst>
      <p:ext uri="{BB962C8B-B14F-4D97-AF65-F5344CB8AC3E}">
        <p14:creationId xmlns:p14="http://schemas.microsoft.com/office/powerpoint/2010/main" val="16969968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541B2211-5E4F-3742-A662-E4B253A38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3938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325A98E-E559-9B45-B029-7C58310084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4CD2D311-E74B-0D48-8B88-5724E61A8C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023938"/>
            <a:ext cx="12192000" cy="5776912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26754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imag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541B2211-5E4F-3742-A662-E4B253A38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4CD2D311-E74B-0D48-8B88-5724E61A8C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0085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682255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70D782A1-FFA4-9B49-BC0D-164C54681FB1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541B2211-5E4F-3742-A662-E4B253A38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4702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325A98E-E559-9B45-B029-7C58310084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DE5EDEEC-E952-734C-9156-2C609AE147F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887120"/>
            <a:ext cx="3045737" cy="23603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rgbClr val="61616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96913986-1475-4A4A-ABCF-6FAF4EFDE90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901102" y="1443057"/>
            <a:ext cx="4006692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4" name="Tijdelijke aanduiding voor tekst 2">
            <a:extLst>
              <a:ext uri="{FF2B5EF4-FFF2-40B4-BE49-F238E27FC236}">
                <a16:creationId xmlns:a16="http://schemas.microsoft.com/office/drawing/2014/main" id="{97CC491F-12DC-FC42-AB78-A82D457E83FD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38200" y="1443057"/>
            <a:ext cx="1760145" cy="74454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60pt</a:t>
            </a:r>
          </a:p>
        </p:txBody>
      </p:sp>
      <p:sp>
        <p:nvSpPr>
          <p:cNvPr id="15" name="Tijdelijke aanduiding voor tekst 2">
            <a:extLst>
              <a:ext uri="{FF2B5EF4-FFF2-40B4-BE49-F238E27FC236}">
                <a16:creationId xmlns:a16="http://schemas.microsoft.com/office/drawing/2014/main" id="{774489CF-5DD0-0645-84C5-123D45C65BDE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838200" y="3291292"/>
            <a:ext cx="3045737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8" name="Tijdelijke aanduiding voor tekst 2">
            <a:extLst>
              <a:ext uri="{FF2B5EF4-FFF2-40B4-BE49-F238E27FC236}">
                <a16:creationId xmlns:a16="http://schemas.microsoft.com/office/drawing/2014/main" id="{38B965B5-E287-ED48-9324-8798A32AFE5F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4070287" y="2887120"/>
            <a:ext cx="3045737" cy="23603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rgbClr val="0097B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19" name="Tijdelijke aanduiding voor tekst 2">
            <a:extLst>
              <a:ext uri="{FF2B5EF4-FFF2-40B4-BE49-F238E27FC236}">
                <a16:creationId xmlns:a16="http://schemas.microsoft.com/office/drawing/2014/main" id="{2603D593-704F-8C47-90E7-5945FEA96F5B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4070287" y="3291292"/>
            <a:ext cx="3045737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0" name="Tijdelijke aanduiding voor tekst 2">
            <a:extLst>
              <a:ext uri="{FF2B5EF4-FFF2-40B4-BE49-F238E27FC236}">
                <a16:creationId xmlns:a16="http://schemas.microsoft.com/office/drawing/2014/main" id="{95FD54DD-2326-2D4A-A0E9-D5A9FE61B3F3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8200" y="4679707"/>
            <a:ext cx="3045737" cy="23603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21" name="Tijdelijke aanduiding voor tekst 2">
            <a:extLst>
              <a:ext uri="{FF2B5EF4-FFF2-40B4-BE49-F238E27FC236}">
                <a16:creationId xmlns:a16="http://schemas.microsoft.com/office/drawing/2014/main" id="{BB20FBF6-AAEB-AF45-881C-AC8EDC415B6B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838200" y="5083879"/>
            <a:ext cx="3045737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2" name="Tijdelijke aanduiding voor tekst 2">
            <a:extLst>
              <a:ext uri="{FF2B5EF4-FFF2-40B4-BE49-F238E27FC236}">
                <a16:creationId xmlns:a16="http://schemas.microsoft.com/office/drawing/2014/main" id="{F81A2B7D-41E0-124A-8184-78D100D7CACB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4070287" y="4679707"/>
            <a:ext cx="3045737" cy="23603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23" name="Tijdelijke aanduiding voor tekst 2">
            <a:extLst>
              <a:ext uri="{FF2B5EF4-FFF2-40B4-BE49-F238E27FC236}">
                <a16:creationId xmlns:a16="http://schemas.microsoft.com/office/drawing/2014/main" id="{E5DD7CDC-4FBD-9047-B0B8-D897C3EA4EF6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070287" y="5083879"/>
            <a:ext cx="3045737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4" name="Tijdelijke aanduiding voor grafiek 3">
            <a:extLst>
              <a:ext uri="{FF2B5EF4-FFF2-40B4-BE49-F238E27FC236}">
                <a16:creationId xmlns:a16="http://schemas.microsoft.com/office/drawing/2014/main" id="{BC251965-597E-F947-BCDA-A99A504D05F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7331577" y="1443057"/>
            <a:ext cx="4595168" cy="4385365"/>
          </a:xfrm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563024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shee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70D782A1-FFA4-9B49-BC0D-164C54681FB1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541B2211-5E4F-3742-A662-E4B253A38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4702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325A98E-E559-9B45-B029-7C58310084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4" name="Tijdelijke aanduiding voor grafiek 3">
            <a:extLst>
              <a:ext uri="{FF2B5EF4-FFF2-40B4-BE49-F238E27FC236}">
                <a16:creationId xmlns:a16="http://schemas.microsoft.com/office/drawing/2014/main" id="{BC251965-597E-F947-BCDA-A99A504D05F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7331577" y="1443057"/>
            <a:ext cx="4595168" cy="4385365"/>
          </a:xfrm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  <p:sp>
        <p:nvSpPr>
          <p:cNvPr id="25" name="Tijdelijke aanduiding voor inhoud 2">
            <a:extLst>
              <a:ext uri="{FF2B5EF4-FFF2-40B4-BE49-F238E27FC236}">
                <a16:creationId xmlns:a16="http://schemas.microsoft.com/office/drawing/2014/main" id="{6FD1A7B5-F19F-EA49-905A-2CE479AA6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699" y="1443057"/>
            <a:ext cx="4621040" cy="4351338"/>
          </a:xfrm>
        </p:spPr>
        <p:txBody>
          <a:bodyPr/>
          <a:lstStyle>
            <a:lvl1pPr>
              <a:lnSpc>
                <a:spcPts val="3200"/>
              </a:lnSpc>
              <a:defRPr sz="2000"/>
            </a:lvl1pPr>
            <a:lvl2pPr>
              <a:lnSpc>
                <a:spcPts val="3200"/>
              </a:lnSpc>
              <a:defRPr sz="2000"/>
            </a:lvl2pPr>
            <a:lvl3pPr>
              <a:lnSpc>
                <a:spcPts val="3200"/>
              </a:lnSpc>
              <a:defRPr sz="2000"/>
            </a:lvl3pPr>
            <a:lvl4pPr>
              <a:lnSpc>
                <a:spcPts val="3200"/>
              </a:lnSpc>
              <a:defRPr sz="2000"/>
            </a:lvl4pPr>
            <a:lvl5pPr>
              <a:lnSpc>
                <a:spcPts val="3200"/>
              </a:lnSpc>
              <a:defRPr sz="2000"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634685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heet - ad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3">
            <a:extLst>
              <a:ext uri="{FF2B5EF4-FFF2-40B4-BE49-F238E27FC236}">
                <a16:creationId xmlns:a16="http://schemas.microsoft.com/office/drawing/2014/main" id="{B9022152-4543-B04A-B451-63D7EC0405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0085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AF62C6-2FC6-844D-85C8-10ABC73CAA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6416" y="1836347"/>
            <a:ext cx="4782493" cy="190984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ADC310E-3E8F-794B-AC71-52E52D08F5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3D8E95EE-D34B-EB45-BA03-59FEE0B263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39814" y="3818576"/>
            <a:ext cx="4779096" cy="667782"/>
          </a:xfr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498572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heet ICT Gro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buiten, gebouw, groen, stad&#10;&#10;Automatisch gegenereerde beschrijving">
            <a:extLst>
              <a:ext uri="{FF2B5EF4-FFF2-40B4-BE49-F238E27FC236}">
                <a16:creationId xmlns:a16="http://schemas.microsoft.com/office/drawing/2014/main" id="{3E5AADC8-6A29-1547-A532-4850335318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57245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2AF62C6-2FC6-844D-85C8-10ABC73CAA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6416" y="4599642"/>
            <a:ext cx="9733280" cy="1153796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4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br>
              <a:rPr lang="nl-NL" dirty="0"/>
            </a:b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497FF1A5-08FF-D147-80CF-57E57939923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221001"/>
            <a:ext cx="2161305" cy="563319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5DAACA57-5D38-9D48-8085-6D201A37B3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7630" y="335280"/>
            <a:ext cx="339090" cy="33909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1D7D93E2-0094-3F4C-8E06-F9577B99E34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84F48386-ABA0-5543-AC79-B92169211CF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9926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heet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3">
            <a:extLst>
              <a:ext uri="{FF2B5EF4-FFF2-40B4-BE49-F238E27FC236}">
                <a16:creationId xmlns:a16="http://schemas.microsoft.com/office/drawing/2014/main" id="{6B4FB1CA-0245-444F-824E-7FC15FAD0C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023938"/>
            <a:ext cx="12192000" cy="5776912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497FF1A5-08FF-D147-80CF-57E5793992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221001"/>
            <a:ext cx="2161305" cy="563319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5DAACA57-5D38-9D48-8085-6D201A37B35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7630" y="335280"/>
            <a:ext cx="339090" cy="33909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1D7D93E2-0094-3F4C-8E06-F9577B99E34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84F48386-ABA0-5543-AC79-B92169211C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13" name="Tijdelijke aanduiding voor tekst 4">
            <a:extLst>
              <a:ext uri="{FF2B5EF4-FFF2-40B4-BE49-F238E27FC236}">
                <a16:creationId xmlns:a16="http://schemas.microsoft.com/office/drawing/2014/main" id="{03FFC1D3-6B0A-D941-9CFC-8B91187F4D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355783"/>
            <a:ext cx="12192000" cy="1654175"/>
          </a:xfrm>
          <a:solidFill>
            <a:srgbClr val="0F596E">
              <a:alpha val="90000"/>
            </a:srgbClr>
          </a:solidFill>
        </p:spPr>
        <p:txBody>
          <a:bodyPr lIns="1007999" tIns="36000" bIns="0" anchor="ctr" anchorCtr="0"/>
          <a:lstStyle>
            <a:lvl1pPr marL="0" indent="0">
              <a:lnSpc>
                <a:spcPct val="75000"/>
              </a:lnSpc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endParaRPr lang="nl-NL" dirty="0"/>
          </a:p>
          <a:p>
            <a:pPr lvl="0"/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6848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hee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AF62C6-2FC6-844D-85C8-10ABC73CAA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6415" y="1836347"/>
            <a:ext cx="9269119" cy="1837259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6000">
                <a:solidFill>
                  <a:srgbClr val="0F596E"/>
                </a:solidFill>
                <a:latin typeface="+mn-lt"/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ADC310E-3E8F-794B-AC71-52E52D08F5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CABCAFF-41E5-9A4E-B0EA-03284A994FF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0023" y="669012"/>
            <a:ext cx="2161305" cy="563319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9C135B13-BA3D-B346-89C0-60D594773B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39814" y="3818576"/>
            <a:ext cx="4779096" cy="667782"/>
          </a:xfr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F596E"/>
                </a:solidFill>
              </a:defRPr>
            </a:lvl1pPr>
          </a:lstStyle>
          <a:p>
            <a:pPr lvl="0"/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42030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ud of what we achiev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fbeelding 11" descr="Afbeelding met oceaanbodem&#10;&#10;Automatisch gegenereerde beschrijving">
            <a:extLst>
              <a:ext uri="{FF2B5EF4-FFF2-40B4-BE49-F238E27FC236}">
                <a16:creationId xmlns:a16="http://schemas.microsoft.com/office/drawing/2014/main" id="{ABC6C29E-6A02-964F-9462-ECC961E16D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84400"/>
            <a:ext cx="12192000" cy="46736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683C52-546B-FC4B-B6F7-50ACBDFDAF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68350"/>
            <a:ext cx="10515600" cy="696921"/>
          </a:xfrm>
        </p:spPr>
        <p:txBody>
          <a:bodyPr lIns="0" tIns="0" rIns="0" bIns="0" anchor="t" anchorCtr="0">
            <a:noAutofit/>
          </a:bodyPr>
          <a:lstStyle>
            <a:lvl1pPr algn="ctr">
              <a:defRPr sz="4800"/>
            </a:lvl1pPr>
          </a:lstStyle>
          <a:p>
            <a:r>
              <a:rPr lang="nl-NL" dirty="0" err="1"/>
              <a:t>Proud</a:t>
            </a:r>
            <a:r>
              <a:rPr lang="nl-NL" dirty="0"/>
              <a:t> of </a:t>
            </a:r>
            <a:r>
              <a:rPr lang="nl-NL" dirty="0" err="1"/>
              <a:t>what</a:t>
            </a:r>
            <a:r>
              <a:rPr lang="nl-NL" dirty="0"/>
              <a:t> we </a:t>
            </a:r>
            <a:r>
              <a:rPr lang="nl-NL" dirty="0" err="1"/>
              <a:t>achieved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041A261-AA3F-F44C-958B-A10E16C7460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03866" y="3258604"/>
            <a:ext cx="3794472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32pt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pic>
        <p:nvPicPr>
          <p:cNvPr id="14" name="Afbeelding 13" descr="Afbeelding met tekst, illustratie&#10;&#10;Automatisch gegenereerde beschrijving">
            <a:extLst>
              <a:ext uri="{FF2B5EF4-FFF2-40B4-BE49-F238E27FC236}">
                <a16:creationId xmlns:a16="http://schemas.microsoft.com/office/drawing/2014/main" id="{9FAD0460-8482-D84E-956B-5E6B855DCB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76377" y="6554709"/>
            <a:ext cx="835546" cy="114174"/>
          </a:xfrm>
          <a:prstGeom prst="rect">
            <a:avLst/>
          </a:prstGeom>
        </p:spPr>
      </p:pic>
      <p:sp>
        <p:nvSpPr>
          <p:cNvPr id="15" name="Tijdelijke aanduiding voor tekst 2">
            <a:extLst>
              <a:ext uri="{FF2B5EF4-FFF2-40B4-BE49-F238E27FC236}">
                <a16:creationId xmlns:a16="http://schemas.microsoft.com/office/drawing/2014/main" id="{2DC90B1E-0C09-6644-972C-3D708CECCC9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003866" y="5558184"/>
            <a:ext cx="3794472" cy="35624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32pt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7" name="Tijdelijke aanduiding voor tekst 2">
            <a:extLst>
              <a:ext uri="{FF2B5EF4-FFF2-40B4-BE49-F238E27FC236}">
                <a16:creationId xmlns:a16="http://schemas.microsoft.com/office/drawing/2014/main" id="{04CF5696-70AC-1941-BDC8-427554E5447D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9124825" y="3448726"/>
            <a:ext cx="3067175" cy="35624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32pt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8" name="Tijdelijke aanduiding voor tekst 2">
            <a:extLst>
              <a:ext uri="{FF2B5EF4-FFF2-40B4-BE49-F238E27FC236}">
                <a16:creationId xmlns:a16="http://schemas.microsoft.com/office/drawing/2014/main" id="{01E724A1-3AA2-E641-A072-E4DFEC8DAF90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9124825" y="2703073"/>
            <a:ext cx="3067175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9" name="Tijdelijke aanduiding voor tekst 2">
            <a:extLst>
              <a:ext uri="{FF2B5EF4-FFF2-40B4-BE49-F238E27FC236}">
                <a16:creationId xmlns:a16="http://schemas.microsoft.com/office/drawing/2014/main" id="{41C7F999-7C0F-764E-931E-70A0098B329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124825" y="4377964"/>
            <a:ext cx="3067175" cy="556175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0" name="Tijdelijke aanduiding voor tekst 2">
            <a:extLst>
              <a:ext uri="{FF2B5EF4-FFF2-40B4-BE49-F238E27FC236}">
                <a16:creationId xmlns:a16="http://schemas.microsoft.com/office/drawing/2014/main" id="{3B349F3F-837D-374E-950A-FB134FE12A89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03867" y="3708008"/>
            <a:ext cx="3794472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1" name="Tijdelijke aanduiding voor tekst 2">
            <a:extLst>
              <a:ext uri="{FF2B5EF4-FFF2-40B4-BE49-F238E27FC236}">
                <a16:creationId xmlns:a16="http://schemas.microsoft.com/office/drawing/2014/main" id="{521536B7-88EC-494C-AAFF-296FB9F6AAFD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03866" y="5998535"/>
            <a:ext cx="3794472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2" name="Tijdelijke aanduiding voor tekst 2">
            <a:extLst>
              <a:ext uri="{FF2B5EF4-FFF2-40B4-BE49-F238E27FC236}">
                <a16:creationId xmlns:a16="http://schemas.microsoft.com/office/drawing/2014/main" id="{0BEA4601-91E3-DF47-9ADB-CF016279CA72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5204674" y="3201014"/>
            <a:ext cx="3305583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3" name="Tijdelijke aanduiding voor tekst 2">
            <a:extLst>
              <a:ext uri="{FF2B5EF4-FFF2-40B4-BE49-F238E27FC236}">
                <a16:creationId xmlns:a16="http://schemas.microsoft.com/office/drawing/2014/main" id="{D127724B-DE11-EB44-89B2-4D8FD9F3771E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5204674" y="4205949"/>
            <a:ext cx="3305583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4" name="Tijdelijke aanduiding voor tekst 2">
            <a:extLst>
              <a:ext uri="{FF2B5EF4-FFF2-40B4-BE49-F238E27FC236}">
                <a16:creationId xmlns:a16="http://schemas.microsoft.com/office/drawing/2014/main" id="{CFB16D73-35B4-6D4B-A769-236885D44E41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5204674" y="5283311"/>
            <a:ext cx="3305583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5" name="Tijdelijke aanduiding voor tekst 2">
            <a:extLst>
              <a:ext uri="{FF2B5EF4-FFF2-40B4-BE49-F238E27FC236}">
                <a16:creationId xmlns:a16="http://schemas.microsoft.com/office/drawing/2014/main" id="{F326D77B-C084-CC44-83A6-786529732F2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5204674" y="6034748"/>
            <a:ext cx="3305583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6" name="Tijdelijke aanduiding voor tekst 2">
            <a:extLst>
              <a:ext uri="{FF2B5EF4-FFF2-40B4-BE49-F238E27FC236}">
                <a16:creationId xmlns:a16="http://schemas.microsoft.com/office/drawing/2014/main" id="{8D7BF083-7EE3-ED46-B15A-1888699F5328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1003866" y="2684457"/>
            <a:ext cx="3794472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27" name="Tijdelijke aanduiding voor tekst 2">
            <a:extLst>
              <a:ext uri="{FF2B5EF4-FFF2-40B4-BE49-F238E27FC236}">
                <a16:creationId xmlns:a16="http://schemas.microsoft.com/office/drawing/2014/main" id="{CE5D9D15-1FAE-364C-9081-A528F930C961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003866" y="5002144"/>
            <a:ext cx="3794472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28" name="Tijdelijke aanduiding voor tekst 2">
            <a:extLst>
              <a:ext uri="{FF2B5EF4-FFF2-40B4-BE49-F238E27FC236}">
                <a16:creationId xmlns:a16="http://schemas.microsoft.com/office/drawing/2014/main" id="{B2BFAF35-B7C6-3640-9C6B-79D63628ED29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5204674" y="2684457"/>
            <a:ext cx="3305583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29" name="Tijdelijke aanduiding voor tekst 2">
            <a:extLst>
              <a:ext uri="{FF2B5EF4-FFF2-40B4-BE49-F238E27FC236}">
                <a16:creationId xmlns:a16="http://schemas.microsoft.com/office/drawing/2014/main" id="{CA0B2C43-3243-0245-A6C4-03ED82FA71F7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5204674" y="4458936"/>
            <a:ext cx="3305583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30" name="Tijdelijke aanduiding voor tekst 2">
            <a:extLst>
              <a:ext uri="{FF2B5EF4-FFF2-40B4-BE49-F238E27FC236}">
                <a16:creationId xmlns:a16="http://schemas.microsoft.com/office/drawing/2014/main" id="{60773F2C-4515-A24C-9E06-5867E0BCB35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5204674" y="5572512"/>
            <a:ext cx="3305583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31" name="Tijdelijke aanduiding voor tekst 2">
            <a:extLst>
              <a:ext uri="{FF2B5EF4-FFF2-40B4-BE49-F238E27FC236}">
                <a16:creationId xmlns:a16="http://schemas.microsoft.com/office/drawing/2014/main" id="{B7FC95EC-3966-3548-8374-6D8A8FA42F68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9124825" y="2974168"/>
            <a:ext cx="3067175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32" name="Tijdelijke aanduiding voor tekst 2">
            <a:extLst>
              <a:ext uri="{FF2B5EF4-FFF2-40B4-BE49-F238E27FC236}">
                <a16:creationId xmlns:a16="http://schemas.microsoft.com/office/drawing/2014/main" id="{6DAAB097-C9FE-9C4D-89C3-17399D8E331B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9124825" y="4938770"/>
            <a:ext cx="3067175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21197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is is ICT Group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D0455640-85B2-BA41-A85E-EECAD71821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6929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683C52-546B-FC4B-B6F7-50ACBDFDAF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620" y="2500115"/>
            <a:ext cx="4681711" cy="1564891"/>
          </a:xfrm>
        </p:spPr>
        <p:txBody>
          <a:bodyPr lIns="0" tIns="0" rIns="0" bIns="0" anchor="t" anchorCtr="0">
            <a:noAutofit/>
          </a:bodyPr>
          <a:lstStyle>
            <a:lvl1pPr algn="l">
              <a:defRPr sz="6000">
                <a:solidFill>
                  <a:srgbClr val="F3F3F3"/>
                </a:solidFill>
              </a:defRPr>
            </a:lvl1pPr>
          </a:lstStyle>
          <a:p>
            <a:r>
              <a:rPr lang="nl-NL" dirty="0" err="1"/>
              <a:t>This</a:t>
            </a:r>
            <a:r>
              <a:rPr lang="nl-NL" dirty="0"/>
              <a:t> is</a:t>
            </a:r>
            <a:br>
              <a:rPr lang="nl-NL" dirty="0"/>
            </a:br>
            <a:r>
              <a:rPr lang="nl-NL" dirty="0"/>
              <a:t>ICT Group!</a:t>
            </a:r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9FAD0460-8482-D84E-956B-5E6B855DCB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sp>
        <p:nvSpPr>
          <p:cNvPr id="26" name="Tijdelijke aanduiding voor tekst 2">
            <a:extLst>
              <a:ext uri="{FF2B5EF4-FFF2-40B4-BE49-F238E27FC236}">
                <a16:creationId xmlns:a16="http://schemas.microsoft.com/office/drawing/2014/main" id="{8D7BF083-7EE3-ED46-B15A-1888699F5328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7188452" y="1049534"/>
            <a:ext cx="4644428" cy="4518347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200000"/>
              </a:lnSpc>
              <a:buNone/>
              <a:defRPr sz="2800" b="1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28pt </a:t>
            </a:r>
            <a:r>
              <a:rPr lang="nl-NL" dirty="0" err="1"/>
              <a:t>regular</a:t>
            </a:r>
            <a:r>
              <a:rPr lang="nl-NL" dirty="0"/>
              <a:t> / </a:t>
            </a:r>
            <a:r>
              <a:rPr lang="nl-NL" dirty="0" err="1"/>
              <a:t>bold</a:t>
            </a:r>
            <a:endParaRPr lang="nl-NL" dirty="0"/>
          </a:p>
        </p:txBody>
      </p:sp>
      <p:pic>
        <p:nvPicPr>
          <p:cNvPr id="34" name="Afbeelding 33">
            <a:extLst>
              <a:ext uri="{FF2B5EF4-FFF2-40B4-BE49-F238E27FC236}">
                <a16:creationId xmlns:a16="http://schemas.microsoft.com/office/drawing/2014/main" id="{46616290-1539-0E41-8A8A-A68DF832D6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700000">
            <a:off x="6227997" y="3158174"/>
            <a:ext cx="541651" cy="54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0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Brands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683C52-546B-FC4B-B6F7-50ACBDFDAF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78639"/>
            <a:ext cx="10515600" cy="696921"/>
          </a:xfrm>
        </p:spPr>
        <p:txBody>
          <a:bodyPr lIns="0" tIns="0" rIns="0" bIns="0" anchor="t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Our</a:t>
            </a:r>
            <a:r>
              <a:rPr lang="nl-NL" dirty="0"/>
              <a:t> </a:t>
            </a:r>
            <a:r>
              <a:rPr lang="nl-NL" dirty="0" err="1"/>
              <a:t>brands</a:t>
            </a:r>
            <a:endParaRPr lang="nl-NL" dirty="0"/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B091240F-2EE5-C147-AD9C-C3A032C0AFC7}"/>
              </a:ext>
            </a:extLst>
          </p:cNvPr>
          <p:cNvCxnSpPr>
            <a:cxnSpLocks/>
          </p:cNvCxnSpPr>
          <p:nvPr userDrawn="1"/>
        </p:nvCxnSpPr>
        <p:spPr>
          <a:xfrm>
            <a:off x="574627" y="1465271"/>
            <a:ext cx="110427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345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14E258-F04D-E44E-BD40-7E567E0EDE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035675"/>
          </a:xfrm>
        </p:spPr>
        <p:txBody>
          <a:bodyPr/>
          <a:lstStyle>
            <a:lvl1pPr algn="ctr">
              <a:defRPr b="1"/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sheet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6170DF6D-F8D0-C34B-85F8-86E356F36D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5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el pagina - petrol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569BDEC6-D6CA-C944-8884-6A162BCFA506}"/>
              </a:ext>
            </a:extLst>
          </p:cNvPr>
          <p:cNvSpPr/>
          <p:nvPr userDrawn="1"/>
        </p:nvSpPr>
        <p:spPr>
          <a:xfrm>
            <a:off x="0" y="1611517"/>
            <a:ext cx="12192000" cy="4562945"/>
          </a:xfrm>
          <a:prstGeom prst="rect">
            <a:avLst/>
          </a:prstGeom>
          <a:solidFill>
            <a:srgbClr val="0F59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DE1312F-5D79-4F4E-BB2E-E1CBC52EF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5058" y="1873728"/>
            <a:ext cx="5857592" cy="3906000"/>
          </a:xfrm>
        </p:spPr>
        <p:txBody>
          <a:bodyPr lIns="0" tIns="0" rIns="0" bIns="0"/>
          <a:lstStyle>
            <a:lvl1pPr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1BE41FAF-75F3-854D-BB94-8C8B501C6F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CE8250CC-35E7-1740-8C91-6B23D6CE00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41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729A2B5-F88E-CE4E-A4D2-0B4E2089784B}"/>
              </a:ext>
            </a:extLst>
          </p:cNvPr>
          <p:cNvSpPr/>
          <p:nvPr userDrawn="1"/>
        </p:nvSpPr>
        <p:spPr>
          <a:xfrm>
            <a:off x="0" y="0"/>
            <a:ext cx="12192000" cy="932507"/>
          </a:xfrm>
          <a:prstGeom prst="rect">
            <a:avLst/>
          </a:prstGeom>
          <a:solidFill>
            <a:srgbClr val="0F59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3136241-BEB7-6B42-9421-D4CBFF9521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-1"/>
            <a:ext cx="10515600" cy="986757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DE1312F-5D79-4F4E-BB2E-E1CBC52EF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9905"/>
            <a:ext cx="10515600" cy="4351338"/>
          </a:xfrm>
        </p:spPr>
        <p:txBody>
          <a:bodyPr/>
          <a:lstStyle>
            <a:lvl1pPr marL="539750" indent="-530225">
              <a:lnSpc>
                <a:spcPct val="250000"/>
              </a:lnSpc>
              <a:buSzPct val="120000"/>
              <a:tabLst/>
              <a:defRPr sz="1800"/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5C9C26DB-BD39-F943-AB23-CC8A626AF3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76377" y="6554709"/>
            <a:ext cx="835546" cy="11417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A79F3A05-A7C2-7A4A-ACFB-128DA18F7F3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426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1D9626B-8B72-C149-B854-C3D8A2648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B36E071-38CF-FE4D-A495-8E3B4C0C3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FA12B4E-DB9A-004D-B28E-FB163B2CB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ADB5E-39C7-264C-8A26-E97BA5DD03CB}" type="datetimeFigureOut">
              <a:rPr lang="nl-NL" smtClean="0"/>
              <a:t>19-6-2024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277C6EF-9A60-0A44-A8B9-AD7E56901B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5181F60-2B9C-8348-8A82-67EC0E4EE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7AD54-B3A8-6D47-86F8-5FE82CDF0F5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1797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75" r:id="rId3"/>
    <p:sldLayoutId id="2147483651" r:id="rId4"/>
    <p:sldLayoutId id="2147483660" r:id="rId5"/>
    <p:sldLayoutId id="2147483661" r:id="rId6"/>
    <p:sldLayoutId id="2147483662" r:id="rId7"/>
    <p:sldLayoutId id="2147483663" r:id="rId8"/>
    <p:sldLayoutId id="2147483665" r:id="rId9"/>
    <p:sldLayoutId id="2147483666" r:id="rId10"/>
    <p:sldLayoutId id="2147483650" r:id="rId11"/>
    <p:sldLayoutId id="2147483676" r:id="rId12"/>
    <p:sldLayoutId id="2147483667" r:id="rId13"/>
    <p:sldLayoutId id="2147483678" r:id="rId14"/>
    <p:sldLayoutId id="2147483677" r:id="rId15"/>
    <p:sldLayoutId id="2147483672" r:id="rId16"/>
    <p:sldLayoutId id="2147483673" r:id="rId17"/>
    <p:sldLayoutId id="2147483668" r:id="rId18"/>
    <p:sldLayoutId id="2147483671" r:id="rId19"/>
    <p:sldLayoutId id="2147483669" r:id="rId20"/>
    <p:sldLayoutId id="2147483670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F596E"/>
          </a:solidFill>
          <a:latin typeface="+mn-lt"/>
          <a:ea typeface="+mj-ea"/>
          <a:cs typeface="+mj-cs"/>
        </a:defRPr>
      </a:lvl1pPr>
    </p:titleStyle>
    <p:bodyStyle>
      <a:lvl1pPr marL="365125" indent="-355600" algn="l" defTabSz="914400" rtl="0" eaLnBrk="1" latinLnBrk="0" hangingPunct="1">
        <a:lnSpc>
          <a:spcPct val="90000"/>
        </a:lnSpc>
        <a:spcBef>
          <a:spcPts val="1000"/>
        </a:spcBef>
        <a:buSzPct val="90000"/>
        <a:buFontTx/>
        <a:buBlip>
          <a:blip r:embed="rId23"/>
        </a:buBlip>
        <a:tabLst/>
        <a:defRPr sz="2800" kern="1200">
          <a:solidFill>
            <a:srgbClr val="0F596E"/>
          </a:solidFill>
          <a:latin typeface="+mn-lt"/>
          <a:ea typeface="+mn-ea"/>
          <a:cs typeface="+mn-cs"/>
        </a:defRPr>
      </a:lvl1pPr>
      <a:lvl2pPr marL="801688" indent="-376238" algn="l" defTabSz="914400" rtl="0" eaLnBrk="1" latinLnBrk="0" hangingPunct="1">
        <a:lnSpc>
          <a:spcPct val="90000"/>
        </a:lnSpc>
        <a:spcBef>
          <a:spcPts val="500"/>
        </a:spcBef>
        <a:buSzPct val="90000"/>
        <a:buFontTx/>
        <a:buBlip>
          <a:blip r:embed="rId23"/>
        </a:buBlip>
        <a:tabLst/>
        <a:defRPr sz="2400" kern="1200">
          <a:solidFill>
            <a:srgbClr val="0F596E"/>
          </a:solidFill>
          <a:latin typeface="+mn-lt"/>
          <a:ea typeface="+mn-ea"/>
          <a:cs typeface="+mn-cs"/>
        </a:defRPr>
      </a:lvl2pPr>
      <a:lvl3pPr marL="1249363" indent="-334963" algn="l" defTabSz="914400" rtl="0" eaLnBrk="1" latinLnBrk="0" hangingPunct="1">
        <a:lnSpc>
          <a:spcPct val="90000"/>
        </a:lnSpc>
        <a:spcBef>
          <a:spcPts val="500"/>
        </a:spcBef>
        <a:buSzPct val="90000"/>
        <a:buFontTx/>
        <a:buBlip>
          <a:blip r:embed="rId23"/>
        </a:buBlip>
        <a:tabLst/>
        <a:defRPr sz="2000" kern="1200">
          <a:solidFill>
            <a:srgbClr val="0F596E"/>
          </a:solidFill>
          <a:latin typeface="+mn-lt"/>
          <a:ea typeface="+mn-ea"/>
          <a:cs typeface="+mn-cs"/>
        </a:defRPr>
      </a:lvl3pPr>
      <a:lvl4pPr marL="1644650" indent="-273050" algn="l" defTabSz="914400" rtl="0" eaLnBrk="1" latinLnBrk="0" hangingPunct="1">
        <a:lnSpc>
          <a:spcPct val="90000"/>
        </a:lnSpc>
        <a:spcBef>
          <a:spcPts val="500"/>
        </a:spcBef>
        <a:buSzPct val="90000"/>
        <a:buFontTx/>
        <a:buBlip>
          <a:blip r:embed="rId23"/>
        </a:buBlip>
        <a:tabLst/>
        <a:defRPr sz="1800" kern="1200">
          <a:solidFill>
            <a:srgbClr val="0F596E"/>
          </a:solidFill>
          <a:latin typeface="+mn-lt"/>
          <a:ea typeface="+mn-ea"/>
          <a:cs typeface="+mn-cs"/>
        </a:defRPr>
      </a:lvl4pPr>
      <a:lvl5pPr marL="2092325" indent="-263525" algn="l" defTabSz="914400" rtl="0" eaLnBrk="1" latinLnBrk="0" hangingPunct="1">
        <a:lnSpc>
          <a:spcPct val="90000"/>
        </a:lnSpc>
        <a:spcBef>
          <a:spcPts val="500"/>
        </a:spcBef>
        <a:buSzPct val="90000"/>
        <a:buFontTx/>
        <a:buBlip>
          <a:blip r:embed="rId23"/>
        </a:buBlip>
        <a:tabLst/>
        <a:defRPr sz="1800" kern="1200">
          <a:solidFill>
            <a:srgbClr val="0F596E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ource.io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osli.com/blog/git-grep-like-a-pro-the-complete-guide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cs/git-filter-branch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hyperlink" Target="https://github.com/newren/git-filter-repo/" TargetMode="External"/><Relationship Id="rId4" Type="http://schemas.openxmlformats.org/officeDocument/2006/relationships/hyperlink" Target="https://rtyley.github.io/bfg-repo-cleaner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izardzines.com/zines/git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git/tutorials/git-submodul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atlassian.com/git/tutorials/git-subtre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version.ne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emver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hyperlink" Target="https://www.continuousimprover.com/2022/02/gitversion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fgeronde rechthoek 6">
            <a:extLst>
              <a:ext uri="{FF2B5EF4-FFF2-40B4-BE49-F238E27FC236}">
                <a16:creationId xmlns:a16="http://schemas.microsoft.com/office/drawing/2014/main" id="{C797DB6D-2686-2244-B6DB-84FEAFD186E8}"/>
              </a:ext>
            </a:extLst>
          </p:cNvPr>
          <p:cNvSpPr/>
          <p:nvPr/>
        </p:nvSpPr>
        <p:spPr>
          <a:xfrm>
            <a:off x="1036414" y="4109786"/>
            <a:ext cx="4829813" cy="457200"/>
          </a:xfrm>
          <a:prstGeom prst="roundRect">
            <a:avLst/>
          </a:prstGeom>
          <a:solidFill>
            <a:srgbClr val="EB601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25-01-2024  |  Git training </a:t>
            </a:r>
            <a:r>
              <a:rPr lang="nl-NL" sz="1400" dirty="0" err="1"/>
              <a:t>advanced</a:t>
            </a:r>
            <a:r>
              <a:rPr lang="nl-NL" sz="1400" dirty="0"/>
              <a:t>  |  Wilbert van Dolleweerd</a:t>
            </a:r>
          </a:p>
        </p:txBody>
      </p:sp>
    </p:spTree>
    <p:extLst>
      <p:ext uri="{BB962C8B-B14F-4D97-AF65-F5344CB8AC3E}">
        <p14:creationId xmlns:p14="http://schemas.microsoft.com/office/powerpoint/2010/main" val="101236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 stuff – visualize your git activity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50BBD4-4084-D65C-2D72-776B3C331919}"/>
              </a:ext>
            </a:extLst>
          </p:cNvPr>
          <p:cNvSpPr txBox="1"/>
          <p:nvPr/>
        </p:nvSpPr>
        <p:spPr>
          <a:xfrm>
            <a:off x="331773" y="1408014"/>
            <a:ext cx="11022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Using </a:t>
            </a:r>
            <a:r>
              <a:rPr lang="en-GB" dirty="0">
                <a:hlinkClick r:id="rId3"/>
              </a:rPr>
              <a:t>https://gource.io/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DDC114-7412-2825-DDD5-4C66A5C73B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2982" y="1884255"/>
            <a:ext cx="7819608" cy="477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783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Useful Git commands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50BBD4-4084-D65C-2D72-776B3C331919}"/>
              </a:ext>
            </a:extLst>
          </p:cNvPr>
          <p:cNvSpPr txBox="1"/>
          <p:nvPr/>
        </p:nvSpPr>
        <p:spPr>
          <a:xfrm>
            <a:off x="331773" y="1408014"/>
            <a:ext cx="110220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Your log in graphical ASCII format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git log --graph --decorate –</a:t>
            </a:r>
            <a:r>
              <a:rPr lang="en-US" dirty="0" err="1">
                <a:latin typeface="Consolas" panose="020B0609020204030204" pitchFamily="49" charset="0"/>
              </a:rPr>
              <a:t>oneline</a:t>
            </a:r>
            <a:endParaRPr lang="en-US" dirty="0"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 your files for a commit with a given string 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git log -S "A promise in JavaScript is very similar“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 your most active contributors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git </a:t>
            </a:r>
            <a:r>
              <a:rPr lang="en-US" dirty="0" err="1">
                <a:latin typeface="Consolas" panose="020B0609020204030204" pitchFamily="49" charset="0"/>
              </a:rPr>
              <a:t>shortlog</a:t>
            </a:r>
            <a:r>
              <a:rPr lang="en-US" dirty="0">
                <a:latin typeface="Consolas" panose="020B0609020204030204" pitchFamily="49" charset="0"/>
              </a:rPr>
              <a:t> –ns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Grep within git</a:t>
            </a:r>
            <a:br>
              <a:rPr lang="en-US" dirty="0"/>
            </a:br>
            <a:r>
              <a:rPr lang="en-US" dirty="0">
                <a:hlinkClick r:id="rId3"/>
              </a:rPr>
              <a:t>https://www.kosli.com/blog/git-grep-like-a-pro-the-complete-guide/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 restore (</a:t>
            </a:r>
            <a:r>
              <a:rPr lang="en-US" dirty="0">
                <a:latin typeface="Consolas" panose="020B0609020204030204" pitchFamily="49" charset="0"/>
              </a:rPr>
              <a:t>git restore --&lt;sha&gt; somefile.py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Instead of using git reset to achieve the same.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</a:rPr>
              <a:t>Git switch</a:t>
            </a:r>
            <a:r>
              <a:rPr lang="en-US" dirty="0"/>
              <a:t> instead of </a:t>
            </a:r>
            <a:r>
              <a:rPr lang="en-US" dirty="0">
                <a:latin typeface="Consolas" panose="020B0609020204030204" pitchFamily="49" charset="0"/>
              </a:rPr>
              <a:t>git checkout &lt;</a:t>
            </a:r>
            <a:r>
              <a:rPr lang="en-US" dirty="0" err="1">
                <a:latin typeface="Consolas" panose="020B0609020204030204" pitchFamily="49" charset="0"/>
              </a:rPr>
              <a:t>branchname</a:t>
            </a:r>
            <a:r>
              <a:rPr lang="en-US" dirty="0">
                <a:latin typeface="Consolas" panose="020B0609020204030204" pitchFamily="49" charset="0"/>
              </a:rPr>
              <a:t>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 </a:t>
            </a:r>
            <a:r>
              <a:rPr lang="en-US" dirty="0" err="1"/>
              <a:t>worktree</a:t>
            </a:r>
            <a:r>
              <a:rPr lang="en-US" dirty="0"/>
              <a:t> to work on multiple branches in different folders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git </a:t>
            </a:r>
            <a:r>
              <a:rPr lang="en-US" dirty="0" err="1">
                <a:latin typeface="Consolas" panose="020B0609020204030204" pitchFamily="49" charset="0"/>
              </a:rPr>
              <a:t>worktree</a:t>
            </a:r>
            <a:r>
              <a:rPr lang="en-US" dirty="0">
                <a:latin typeface="Consolas" panose="020B0609020204030204" pitchFamily="49" charset="0"/>
              </a:rPr>
              <a:t> add -b hotfix ./hotfix master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</a:rPr>
              <a:t>Create a secondary branch as backup </a:t>
            </a:r>
            <a:r>
              <a:rPr lang="en-US">
                <a:latin typeface="Consolas" panose="020B0609020204030204" pitchFamily="49" charset="0"/>
              </a:rPr>
              <a:t>against rebases</a:t>
            </a:r>
            <a:endParaRPr lang="en-US" dirty="0"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69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bisect – let Git find that bug for you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50BBD4-4084-D65C-2D72-776B3C331919}"/>
              </a:ext>
            </a:extLst>
          </p:cNvPr>
          <p:cNvSpPr txBox="1"/>
          <p:nvPr/>
        </p:nvSpPr>
        <p:spPr>
          <a:xfrm>
            <a:off x="331773" y="1408014"/>
            <a:ext cx="110220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discover a bug that has been in your code since a month. How are you going to find which commit introduced this bug? </a:t>
            </a:r>
          </a:p>
          <a:p>
            <a:endParaRPr lang="en-US" dirty="0"/>
          </a:p>
          <a:p>
            <a:r>
              <a:rPr lang="en-US" dirty="0"/>
              <a:t>- Let Git do a binary search for you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9BAD44-7C67-2F5C-D397-5AF2A87F0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382" y="3057256"/>
            <a:ext cx="6942808" cy="341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52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bisect – how to use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50BBD4-4084-D65C-2D72-776B3C331919}"/>
              </a:ext>
            </a:extLst>
          </p:cNvPr>
          <p:cNvSpPr txBox="1"/>
          <p:nvPr/>
        </p:nvSpPr>
        <p:spPr>
          <a:xfrm>
            <a:off x="331773" y="1408014"/>
            <a:ext cx="110220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Tell Git when the bug was present and when it is not. (git bisect start &lt;bad&gt; &lt;good&gt;)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each search by Git, tell it if it is bad or good until the offending commit is found.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good commits (compiles and runs preferably)</a:t>
            </a:r>
          </a:p>
        </p:txBody>
      </p:sp>
    </p:spTree>
    <p:extLst>
      <p:ext uri="{BB962C8B-B14F-4D97-AF65-F5344CB8AC3E}">
        <p14:creationId xmlns:p14="http://schemas.microsoft.com/office/powerpoint/2010/main" val="1012672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Tooling to rewrite your Git repositories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CAB507-3D5A-DE20-A175-96AEB6F23371}"/>
              </a:ext>
            </a:extLst>
          </p:cNvPr>
          <p:cNvSpPr txBox="1"/>
          <p:nvPr/>
        </p:nvSpPr>
        <p:spPr>
          <a:xfrm>
            <a:off x="602421" y="1237319"/>
            <a:ext cx="106703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From oldest (no longer recommended) to newest: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git </a:t>
            </a:r>
            <a:r>
              <a:rPr lang="en-GB" dirty="0" err="1">
                <a:hlinkClick r:id="rId3"/>
              </a:rPr>
              <a:t>filterbranch</a:t>
            </a:r>
            <a:r>
              <a:rPr lang="en-GB" dirty="0"/>
              <a:t> command. Built-in but takes ages to run.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Custom tool (Java executable) </a:t>
            </a:r>
            <a:r>
              <a:rPr lang="en-GB" dirty="0">
                <a:hlinkClick r:id="rId4"/>
              </a:rPr>
              <a:t>BFG Repo-cleaner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Custom tool (Python script) </a:t>
            </a:r>
            <a:r>
              <a:rPr lang="en-GB" dirty="0">
                <a:hlinkClick r:id="rId5"/>
              </a:rPr>
              <a:t>git-filter-repo</a:t>
            </a:r>
            <a:endParaRPr lang="en-GB" dirty="0"/>
          </a:p>
          <a:p>
            <a:endParaRPr lang="en-GB" dirty="0"/>
          </a:p>
          <a:p>
            <a:r>
              <a:rPr lang="en-GB" dirty="0"/>
              <a:t>Destructive operation - will rewrite your history so afterwards your users will need to clone this new repository.</a:t>
            </a:r>
          </a:p>
        </p:txBody>
      </p:sp>
      <p:pic>
        <p:nvPicPr>
          <p:cNvPr id="5" name="Picture 4" descr="A red and black sign&#10;&#10;Description automatically generated">
            <a:extLst>
              <a:ext uri="{FF2B5EF4-FFF2-40B4-BE49-F238E27FC236}">
                <a16:creationId xmlns:a16="http://schemas.microsoft.com/office/drawing/2014/main" id="{6EC86F6C-E238-3BF0-07D9-EDFCFBDE95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6920" y="3628942"/>
            <a:ext cx="1727914" cy="1710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84989E-EA5B-2A34-B8F1-5D251680010C}"/>
              </a:ext>
            </a:extLst>
          </p:cNvPr>
          <p:cNvSpPr txBox="1"/>
          <p:nvPr/>
        </p:nvSpPr>
        <p:spPr>
          <a:xfrm>
            <a:off x="1967227" y="5339490"/>
            <a:ext cx="26525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Folder structure: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Foo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Bar</a:t>
            </a:r>
          </a:p>
        </p:txBody>
      </p:sp>
      <p:pic>
        <p:nvPicPr>
          <p:cNvPr id="8" name="Picture 7" descr="A red and black sign&#10;&#10;Description automatically generated">
            <a:extLst>
              <a:ext uri="{FF2B5EF4-FFF2-40B4-BE49-F238E27FC236}">
                <a16:creationId xmlns:a16="http://schemas.microsoft.com/office/drawing/2014/main" id="{7CCED8D6-5EF8-0C24-1B87-4A72DD83AB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1778" y="3758260"/>
            <a:ext cx="792920" cy="784951"/>
          </a:xfrm>
          <a:prstGeom prst="rect">
            <a:avLst/>
          </a:prstGeom>
        </p:spPr>
      </p:pic>
      <p:pic>
        <p:nvPicPr>
          <p:cNvPr id="10" name="Picture 9" descr="A red and black sign&#10;&#10;Description automatically generated">
            <a:extLst>
              <a:ext uri="{FF2B5EF4-FFF2-40B4-BE49-F238E27FC236}">
                <a16:creationId xmlns:a16="http://schemas.microsoft.com/office/drawing/2014/main" id="{631F1311-0EA0-46A9-9E18-FE8707CC9C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1778" y="4912291"/>
            <a:ext cx="792920" cy="7849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76E496-2E28-E42F-B366-09A24423B192}"/>
              </a:ext>
            </a:extLst>
          </p:cNvPr>
          <p:cNvSpPr txBox="1"/>
          <p:nvPr/>
        </p:nvSpPr>
        <p:spPr>
          <a:xfrm>
            <a:off x="8357703" y="4563049"/>
            <a:ext cx="57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Foo</a:t>
            </a:r>
            <a:endParaRPr lang="nl-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19165B-2870-EA06-E002-1E8925EB7913}"/>
              </a:ext>
            </a:extLst>
          </p:cNvPr>
          <p:cNvSpPr txBox="1"/>
          <p:nvPr/>
        </p:nvSpPr>
        <p:spPr>
          <a:xfrm>
            <a:off x="8386535" y="5687246"/>
            <a:ext cx="521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Bar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91729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 material</a:t>
            </a:r>
            <a:endParaRPr lang="nl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C62FF-ED03-DD6D-0761-5D632798C40A}"/>
              </a:ext>
            </a:extLst>
          </p:cNvPr>
          <p:cNvSpPr txBox="1"/>
          <p:nvPr/>
        </p:nvSpPr>
        <p:spPr>
          <a:xfrm>
            <a:off x="576524" y="1518529"/>
            <a:ext cx="60968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How Git </a:t>
            </a:r>
            <a:r>
              <a:rPr lang="nl-NL" dirty="0" err="1"/>
              <a:t>works</a:t>
            </a:r>
            <a:r>
              <a:rPr lang="nl-NL" dirty="0"/>
              <a:t> - </a:t>
            </a:r>
            <a:r>
              <a:rPr lang="nl-NL" dirty="0">
                <a:hlinkClick r:id="rId3"/>
              </a:rPr>
              <a:t>https://wizardzines.com/zines/git/</a:t>
            </a:r>
            <a:br>
              <a:rPr lang="nl-NL" dirty="0"/>
            </a:br>
            <a:r>
              <a:rPr lang="nl-NL" dirty="0"/>
              <a:t>Best 12 </a:t>
            </a:r>
            <a:r>
              <a:rPr lang="nl-NL" dirty="0" err="1"/>
              <a:t>euros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will</a:t>
            </a:r>
            <a:r>
              <a:rPr lang="nl-NL" dirty="0"/>
              <a:t> ever </a:t>
            </a:r>
            <a:r>
              <a:rPr lang="nl-NL" dirty="0" err="1"/>
              <a:t>spend</a:t>
            </a:r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6092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137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05F049-6241-45D3-A0FE-B1FA982D7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Version 0.0.2</a:t>
            </a:r>
          </a:p>
        </p:txBody>
      </p:sp>
      <p:pic>
        <p:nvPicPr>
          <p:cNvPr id="5" name="Picture 4" descr="A person wearing a top hat pointing at the camera&#10;&#10;Description automatically generated">
            <a:extLst>
              <a:ext uri="{FF2B5EF4-FFF2-40B4-BE49-F238E27FC236}">
                <a16:creationId xmlns:a16="http://schemas.microsoft.com/office/drawing/2014/main" id="{72A05D8C-5362-D0F5-99D5-00E610CFD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735" y="117889"/>
            <a:ext cx="4899136" cy="657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2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and project structures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CAB507-3D5A-DE20-A175-96AEB6F23371}"/>
              </a:ext>
            </a:extLst>
          </p:cNvPr>
          <p:cNvSpPr txBox="1"/>
          <p:nvPr/>
        </p:nvSpPr>
        <p:spPr>
          <a:xfrm>
            <a:off x="683455" y="2777432"/>
            <a:ext cx="106703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Discussion: how would you use Git repositories to maintain the following projects?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monolith (a single project)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monolith using a database where the scripts are maintained by a third party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micro-service architecture with several independent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web front-end with an independent backend REST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monolith with a library that you want to share in the future</a:t>
            </a:r>
            <a:endParaRPr lang="nl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C80842-A295-0EF9-DB24-451FDC973F18}"/>
              </a:ext>
            </a:extLst>
          </p:cNvPr>
          <p:cNvSpPr txBox="1"/>
          <p:nvPr/>
        </p:nvSpPr>
        <p:spPr>
          <a:xfrm>
            <a:off x="640246" y="1386451"/>
            <a:ext cx="10670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My rule*: “</a:t>
            </a:r>
            <a:r>
              <a:rPr lang="en-GB" sz="3600" i="1" dirty="0"/>
              <a:t>Anything that can be considered to have a specific life-cycle</a:t>
            </a:r>
            <a:r>
              <a:rPr lang="en-GB" sz="3600" dirty="0"/>
              <a:t>, </a:t>
            </a:r>
            <a:r>
              <a:rPr lang="en-GB" sz="3600" i="1" dirty="0"/>
              <a:t>should have its own repository.”</a:t>
            </a:r>
            <a:endParaRPr lang="nl-NL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875DF3-C93F-7DF5-70FD-4F40F1F4B360}"/>
              </a:ext>
            </a:extLst>
          </p:cNvPr>
          <p:cNvSpPr txBox="1"/>
          <p:nvPr/>
        </p:nvSpPr>
        <p:spPr>
          <a:xfrm>
            <a:off x="8471838" y="6060226"/>
            <a:ext cx="3580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*: My rules are more like guidelines.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1048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Working with multiple projects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CAB507-3D5A-DE20-A175-96AEB6F23371}"/>
              </a:ext>
            </a:extLst>
          </p:cNvPr>
          <p:cNvSpPr txBox="1"/>
          <p:nvPr/>
        </p:nvSpPr>
        <p:spPr>
          <a:xfrm>
            <a:off x="468778" y="1420837"/>
            <a:ext cx="1067034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For example: working on a project while simultaneously also developing a shared library that you want to re-use later. How would you do this?</a:t>
            </a:r>
          </a:p>
          <a:p>
            <a:endParaRPr lang="en-GB" dirty="0"/>
          </a:p>
          <a:p>
            <a:r>
              <a:rPr lang="en-GB" dirty="0"/>
              <a:t>Can be solved in different ways: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Using your architecture. Publish your library as a (</a:t>
            </a:r>
            <a:r>
              <a:rPr lang="en-GB" dirty="0" err="1"/>
              <a:t>Nuget</a:t>
            </a:r>
            <a:r>
              <a:rPr lang="en-GB" dirty="0"/>
              <a:t>) package and consume it from your application. Your application is contained in a separate Git repository as well as your library.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Cons: might be cumbersome while the library is still in development (and your application is driving that development). </a:t>
            </a:r>
          </a:p>
          <a:p>
            <a:pPr lvl="1"/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Using </a:t>
            </a:r>
            <a:r>
              <a:rPr lang="en-GB" dirty="0">
                <a:hlinkClick r:id="rId3"/>
              </a:rPr>
              <a:t>Git Submodules</a:t>
            </a:r>
            <a:r>
              <a:rPr lang="en-GB" dirty="0"/>
              <a:t> to add a source dependency in your application.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Cons: No longer recommended, so will not be discussed in detail.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Using </a:t>
            </a:r>
            <a:r>
              <a:rPr lang="en-GB" dirty="0">
                <a:hlinkClick r:id="rId4"/>
              </a:rPr>
              <a:t>Git Subtree</a:t>
            </a:r>
            <a:r>
              <a:rPr lang="en-GB" dirty="0"/>
              <a:t>. Similar in functionality to submodules but more recent and with less steps.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1460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subtree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CAB507-3D5A-DE20-A175-96AEB6F23371}"/>
              </a:ext>
            </a:extLst>
          </p:cNvPr>
          <p:cNvSpPr txBox="1"/>
          <p:nvPr/>
        </p:nvSpPr>
        <p:spPr>
          <a:xfrm>
            <a:off x="468778" y="1420837"/>
            <a:ext cx="106703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Using another Git repository as a source dependency. Steps: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Add the dependency as a remote </a:t>
            </a:r>
            <a:br>
              <a:rPr lang="en-GB" dirty="0"/>
            </a:br>
            <a:r>
              <a:rPr lang="en-US" dirty="0"/>
              <a:t>git remote add [</a:t>
            </a:r>
            <a:r>
              <a:rPr lang="en-US" dirty="0" err="1"/>
              <a:t>remote_name</a:t>
            </a:r>
            <a:r>
              <a:rPr lang="en-US" dirty="0"/>
              <a:t>] [location of git repository]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subtree to add it as a dependency using the remote name</a:t>
            </a:r>
            <a:br>
              <a:rPr lang="en-US" dirty="0"/>
            </a:br>
            <a:r>
              <a:rPr lang="en-US" dirty="0"/>
              <a:t>git subtree add --prefix [folder where to store the dependency] [</a:t>
            </a:r>
            <a:r>
              <a:rPr lang="en-US" dirty="0" err="1"/>
              <a:t>remote_name</a:t>
            </a:r>
            <a:r>
              <a:rPr lang="en-US" dirty="0"/>
              <a:t>] main -- squash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necessary, update the subtree with changes from the remote</a:t>
            </a:r>
            <a:br>
              <a:rPr lang="en-US" dirty="0"/>
            </a:br>
            <a:r>
              <a:rPr lang="en-US" dirty="0"/>
              <a:t>git subtree pull --prefix [folder where to store the dependency] [</a:t>
            </a:r>
            <a:r>
              <a:rPr lang="en-US" dirty="0" err="1"/>
              <a:t>remote_name</a:t>
            </a:r>
            <a:r>
              <a:rPr lang="en-US" dirty="0"/>
              <a:t>] main –squash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Pushing changes back into the dependency: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a change in the dependency folder and add it to the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Push changes back into the remote (make sure that you have sufficient rights)</a:t>
            </a:r>
            <a:br>
              <a:rPr lang="en-US" dirty="0"/>
            </a:br>
            <a:r>
              <a:rPr lang="en-GB" dirty="0"/>
              <a:t>git subtree push --prefix=[folder where the dependency is stored] [</a:t>
            </a:r>
            <a:r>
              <a:rPr lang="en-GB" dirty="0" err="1"/>
              <a:t>remote_name</a:t>
            </a:r>
            <a:r>
              <a:rPr lang="en-GB" dirty="0"/>
              <a:t>] main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8747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the SHA to your advantage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9C7F9-AE55-1198-9C43-0AFE70DB77C6}"/>
              </a:ext>
            </a:extLst>
          </p:cNvPr>
          <p:cNvSpPr txBox="1"/>
          <p:nvPr/>
        </p:nvSpPr>
        <p:spPr>
          <a:xfrm>
            <a:off x="590844" y="1315329"/>
            <a:ext cx="1059297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SHA (hash) uniquely identifies a commit. You can use this to your advantage in your software.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Add a HTTP header to your REST API with the SHA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Inject the SHA into your application to be shown in a help/about dialog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(.NET) Update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AssemblyInfo</a:t>
            </a:r>
            <a:r>
              <a:rPr lang="nl-NL" dirty="0"/>
              <a:t> files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SHA </a:t>
            </a:r>
            <a:r>
              <a:rPr lang="nl-NL" dirty="0" err="1"/>
              <a:t>so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is </a:t>
            </a:r>
            <a:r>
              <a:rPr lang="nl-NL" dirty="0" err="1"/>
              <a:t>injected</a:t>
            </a:r>
            <a:r>
              <a:rPr lang="nl-NL" dirty="0"/>
              <a:t> </a:t>
            </a:r>
            <a:r>
              <a:rPr lang="nl-NL" dirty="0" err="1"/>
              <a:t>into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assemblies</a:t>
            </a:r>
            <a:r>
              <a:rPr lang="nl-NL" dirty="0"/>
              <a:t> (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visible</a:t>
            </a:r>
            <a:r>
              <a:rPr lang="nl-NL" dirty="0"/>
              <a:t> </a:t>
            </a:r>
            <a:r>
              <a:rPr lang="nl-NL" dirty="0" err="1"/>
              <a:t>using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file browser)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Print </a:t>
            </a:r>
            <a:r>
              <a:rPr lang="nl-NL" dirty="0" err="1"/>
              <a:t>the</a:t>
            </a:r>
            <a:r>
              <a:rPr lang="nl-NL" dirty="0"/>
              <a:t> SHA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beginning</a:t>
            </a:r>
            <a:r>
              <a:rPr lang="nl-NL" dirty="0"/>
              <a:t> of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technical</a:t>
            </a:r>
            <a:r>
              <a:rPr lang="nl-NL" dirty="0"/>
              <a:t> log file </a:t>
            </a:r>
            <a:r>
              <a:rPr lang="nl-NL" dirty="0" err="1"/>
              <a:t>when</a:t>
            </a:r>
            <a:r>
              <a:rPr lang="nl-NL" dirty="0"/>
              <a:t> </a:t>
            </a:r>
            <a:r>
              <a:rPr lang="nl-NL" dirty="0" err="1"/>
              <a:t>starting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application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r>
              <a:rPr lang="nl-NL" dirty="0" err="1"/>
              <a:t>This</a:t>
            </a:r>
            <a:r>
              <a:rPr lang="nl-NL" dirty="0"/>
              <a:t> </a:t>
            </a:r>
            <a:r>
              <a:rPr lang="nl-NL" dirty="0" err="1"/>
              <a:t>gives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possibility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remotely</a:t>
            </a:r>
            <a:r>
              <a:rPr lang="nl-NL" dirty="0"/>
              <a:t> query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version</a:t>
            </a:r>
            <a:r>
              <a:rPr lang="nl-NL" dirty="0"/>
              <a:t> is </a:t>
            </a:r>
            <a:r>
              <a:rPr lang="nl-NL" dirty="0" err="1"/>
              <a:t>installed</a:t>
            </a:r>
            <a:r>
              <a:rPr lang="nl-NL" dirty="0"/>
              <a:t> at a </a:t>
            </a:r>
            <a:r>
              <a:rPr lang="nl-NL" dirty="0" err="1"/>
              <a:t>customers</a:t>
            </a:r>
            <a:r>
              <a:rPr lang="nl-NL" dirty="0"/>
              <a:t> </a:t>
            </a:r>
            <a:r>
              <a:rPr lang="nl-NL" dirty="0" err="1"/>
              <a:t>location</a:t>
            </a:r>
            <a:r>
              <a:rPr lang="nl-NL" dirty="0"/>
              <a:t> (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thank</a:t>
            </a:r>
            <a:r>
              <a:rPr lang="nl-NL" dirty="0"/>
              <a:t> me later).</a:t>
            </a:r>
          </a:p>
          <a:p>
            <a:endParaRPr lang="nl-NL" dirty="0"/>
          </a:p>
          <a:p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a tool like </a:t>
            </a:r>
            <a:r>
              <a:rPr lang="nl-NL" dirty="0" err="1">
                <a:hlinkClick r:id="rId3"/>
              </a:rPr>
              <a:t>GitVersion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extract </a:t>
            </a:r>
            <a:r>
              <a:rPr lang="nl-NL" dirty="0" err="1"/>
              <a:t>this</a:t>
            </a:r>
            <a:r>
              <a:rPr lang="nl-NL" dirty="0"/>
              <a:t> information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Git </a:t>
            </a:r>
            <a:r>
              <a:rPr lang="nl-NL" dirty="0" err="1"/>
              <a:t>repository</a:t>
            </a:r>
            <a:r>
              <a:rPr lang="nl-NL" dirty="0"/>
              <a:t> in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build</a:t>
            </a:r>
            <a:r>
              <a:rPr lang="nl-NL" dirty="0"/>
              <a:t> </a:t>
            </a:r>
            <a:r>
              <a:rPr lang="nl-NL" dirty="0" err="1"/>
              <a:t>process</a:t>
            </a:r>
            <a:r>
              <a:rPr lang="nl-NL" dirty="0"/>
              <a:t>. </a:t>
            </a:r>
            <a:r>
              <a:rPr lang="nl-NL" dirty="0" err="1"/>
              <a:t>GitVersion</a:t>
            </a:r>
            <a:r>
              <a:rPr lang="nl-NL" dirty="0"/>
              <a:t> </a:t>
            </a:r>
            <a:r>
              <a:rPr lang="nl-NL" dirty="0" err="1"/>
              <a:t>started</a:t>
            </a:r>
            <a:r>
              <a:rPr lang="nl-NL" dirty="0"/>
              <a:t> as a .NET tool but is </a:t>
            </a:r>
            <a:r>
              <a:rPr lang="nl-NL" dirty="0" err="1"/>
              <a:t>available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multiple platforms.</a:t>
            </a:r>
          </a:p>
        </p:txBody>
      </p:sp>
    </p:spTree>
    <p:extLst>
      <p:ext uri="{BB962C8B-B14F-4D97-AF65-F5344CB8AC3E}">
        <p14:creationId xmlns:p14="http://schemas.microsoft.com/office/powerpoint/2010/main" val="2322736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But </a:t>
            </a:r>
            <a:r>
              <a:rPr lang="en-GB" dirty="0" err="1"/>
              <a:t>GitVersion</a:t>
            </a:r>
            <a:r>
              <a:rPr lang="en-GB" dirty="0"/>
              <a:t> does so much more!</a:t>
            </a: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9C7F9-AE55-1198-9C43-0AFE70DB77C6}"/>
              </a:ext>
            </a:extLst>
          </p:cNvPr>
          <p:cNvSpPr txBox="1"/>
          <p:nvPr/>
        </p:nvSpPr>
        <p:spPr>
          <a:xfrm>
            <a:off x="590844" y="1315329"/>
            <a:ext cx="66680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Generates a </a:t>
            </a:r>
            <a:r>
              <a:rPr lang="en-GB" dirty="0">
                <a:hlinkClick r:id="rId3"/>
              </a:rPr>
              <a:t>Semantic Version Number</a:t>
            </a:r>
            <a:r>
              <a:rPr lang="en-GB" dirty="0"/>
              <a:t> based on your Git history. </a:t>
            </a:r>
          </a:p>
          <a:p>
            <a:endParaRPr lang="en-GB" dirty="0"/>
          </a:p>
          <a:p>
            <a:r>
              <a:rPr lang="en-GB" dirty="0"/>
              <a:t>You can use this to: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Rebuilding tags always produces the same version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duplicating version information in multiple places (branch release/2.0.0 already has the version in it, why do I need to change something else)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branch calculates its </a:t>
            </a:r>
            <a:r>
              <a:rPr lang="en-US" dirty="0" err="1"/>
              <a:t>SemVer</a:t>
            </a:r>
            <a:r>
              <a:rPr lang="en-US" dirty="0"/>
              <a:t> and versions flow between branches when they are merged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Pull requests produce unique pre-release version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server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For a complete article on how you can use </a:t>
            </a:r>
            <a:r>
              <a:rPr lang="en-US" dirty="0" err="1"/>
              <a:t>GitVersion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look here</a:t>
            </a:r>
            <a:r>
              <a:rPr lang="en-US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A91547-B307-4BED-7C6B-A5C2AEE593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8743" y="1841865"/>
            <a:ext cx="5234233" cy="428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97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eternal debate</a:t>
            </a:r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2EBBA5-AEEF-779A-EA6B-BADF325E3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23" y="1087394"/>
            <a:ext cx="3685779" cy="55728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283A31-966A-78BF-8596-B753A9591356}"/>
              </a:ext>
            </a:extLst>
          </p:cNvPr>
          <p:cNvSpPr txBox="1"/>
          <p:nvPr/>
        </p:nvSpPr>
        <p:spPr>
          <a:xfrm>
            <a:off x="5054289" y="3437607"/>
            <a:ext cx="6902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Your opinion? And why?</a:t>
            </a:r>
            <a:endParaRPr lang="nl-NL" sz="3600" dirty="0"/>
          </a:p>
        </p:txBody>
      </p:sp>
    </p:spTree>
    <p:extLst>
      <p:ext uri="{BB962C8B-B14F-4D97-AF65-F5344CB8AC3E}">
        <p14:creationId xmlns:p14="http://schemas.microsoft.com/office/powerpoint/2010/main" val="2602084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1B5A-0EF1-0655-D6E6-86EC70489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not use both?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50BBD4-4084-D65C-2D72-776B3C331919}"/>
              </a:ext>
            </a:extLst>
          </p:cNvPr>
          <p:cNvSpPr txBox="1"/>
          <p:nvPr/>
        </p:nvSpPr>
        <p:spPr>
          <a:xfrm>
            <a:off x="331773" y="1408014"/>
            <a:ext cx="110220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Rebase your feature 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Merge the rebased feature branch to main using</a:t>
            </a:r>
            <a:br>
              <a:rPr lang="en-GB" dirty="0"/>
            </a:br>
            <a:r>
              <a:rPr lang="en-GB" dirty="0"/>
              <a:t>git merge --no—ff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will result in creating an (empty) merge commit linking both branches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Screwed up the merge? Use either: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Git reset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 revert -m 1 &lt;merge-commit-hash&gt;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414B1D-259D-9A6E-4212-E6522E0D5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357" y="3814726"/>
            <a:ext cx="8342857" cy="2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0963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ICT Group">
      <a:dk1>
        <a:srgbClr val="0F596E"/>
      </a:dk1>
      <a:lt1>
        <a:srgbClr val="FFFFFF"/>
      </a:lt1>
      <a:dk2>
        <a:srgbClr val="0097B1"/>
      </a:dk2>
      <a:lt2>
        <a:srgbClr val="E7E6E6"/>
      </a:lt2>
      <a:accent1>
        <a:srgbClr val="0F596E"/>
      </a:accent1>
      <a:accent2>
        <a:srgbClr val="EB6012"/>
      </a:accent2>
      <a:accent3>
        <a:srgbClr val="0097A5"/>
      </a:accent3>
      <a:accent4>
        <a:srgbClr val="616100"/>
      </a:accent4>
      <a:accent5>
        <a:srgbClr val="30889C"/>
      </a:accent5>
      <a:accent6>
        <a:srgbClr val="E2874F"/>
      </a:accent6>
      <a:hlink>
        <a:srgbClr val="EB6011"/>
      </a:hlink>
      <a:folHlink>
        <a:srgbClr val="0097B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06F2FE6C5D1D44982B8E9553BDFA31" ma:contentTypeVersion="16" ma:contentTypeDescription="Create a new document." ma:contentTypeScope="" ma:versionID="7ce01b5b95aa129152ec4f65a4b2a44a">
  <xsd:schema xmlns:xsd="http://www.w3.org/2001/XMLSchema" xmlns:xs="http://www.w3.org/2001/XMLSchema" xmlns:p="http://schemas.microsoft.com/office/2006/metadata/properties" xmlns:ns2="62075bfc-fb2b-4978-b33a-2ee515c6b2cc" xmlns:ns3="b2f4e6c2-c2d1-439b-b8d5-6c60b7480bb7" targetNamespace="http://schemas.microsoft.com/office/2006/metadata/properties" ma:root="true" ma:fieldsID="3efc36883b9162ec189b501b59fa156f" ns2:_="" ns3:_="">
    <xsd:import namespace="62075bfc-fb2b-4978-b33a-2ee515c6b2cc"/>
    <xsd:import namespace="b2f4e6c2-c2d1-439b-b8d5-6c60b7480bb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075bfc-fb2b-4978-b33a-2ee515c6b2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1b009bbf-e508-44d6-b971-f77659ba930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f4e6c2-c2d1-439b-b8d5-6c60b7480bb7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c3059630-46c3-4fc9-bed1-6ec90850dfe8}" ma:internalName="TaxCatchAll" ma:showField="CatchAllData" ma:web="b2f4e6c2-c2d1-439b-b8d5-6c60b7480bb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2f4e6c2-c2d1-439b-b8d5-6c60b7480bb7" xsi:nil="true"/>
    <lcf76f155ced4ddcb4097134ff3c332f xmlns="62075bfc-fb2b-4978-b33a-2ee515c6b2cc">
      <Terms xmlns="http://schemas.microsoft.com/office/infopath/2007/PartnerControls"/>
    </lcf76f155ced4ddcb4097134ff3c332f>
    <SharedWithUsers xmlns="b2f4e6c2-c2d1-439b-b8d5-6c60b7480bb7">
      <UserInfo>
        <DisplayName>Carla Stuifzand</DisplayName>
        <AccountId>14</AccountId>
        <AccountType/>
      </UserInfo>
      <UserInfo>
        <DisplayName>Simone van den Langenberg</DisplayName>
        <AccountId>337</AccountId>
        <AccountType/>
      </UserInfo>
      <UserInfo>
        <DisplayName>Hilde Teunissen</DisplayName>
        <AccountId>340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3A473268-6C10-4147-8A98-8722D9152D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075bfc-fb2b-4978-b33a-2ee515c6b2cc"/>
    <ds:schemaRef ds:uri="b2f4e6c2-c2d1-439b-b8d5-6c60b7480b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3063191-8A48-4036-94E1-00717E3E7DB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4FB15A-1AB9-494D-BA7A-B6E719D463AC}">
  <ds:schemaRefs>
    <ds:schemaRef ds:uri="http://www.w3.org/XML/1998/namespace"/>
    <ds:schemaRef ds:uri="ffa2967c-3f0f-47d3-bb84-822f9a28dd02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7f32b1c6-d9be-452e-b0ab-3d8b864ace0e"/>
    <ds:schemaRef ds:uri="7585eccc-a07d-47ac-bf7f-1f713bdbcd94"/>
    <ds:schemaRef ds:uri="02719700-d428-42a5-ac68-80dcf95a526e"/>
    <ds:schemaRef ds:uri="b2f4e6c2-c2d1-439b-b8d5-6c60b7480bb7"/>
    <ds:schemaRef ds:uri="62075bfc-fb2b-4978-b33a-2ee515c6b2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3390</TotalTime>
  <Words>1427</Words>
  <Application>Microsoft Office PowerPoint</Application>
  <PresentationFormat>Widescreen</PresentationFormat>
  <Paragraphs>174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Consolas</vt:lpstr>
      <vt:lpstr>Kantoorthema</vt:lpstr>
      <vt:lpstr>PowerPoint Presentation</vt:lpstr>
      <vt:lpstr>Version 0.0.2</vt:lpstr>
      <vt:lpstr>Git and project structures</vt:lpstr>
      <vt:lpstr>Working with multiple projects</vt:lpstr>
      <vt:lpstr>Git subtree</vt:lpstr>
      <vt:lpstr>Use the SHA to your advantage</vt:lpstr>
      <vt:lpstr>But GitVersion does so much more!</vt:lpstr>
      <vt:lpstr>The eternal debate</vt:lpstr>
      <vt:lpstr>Why not use both?</vt:lpstr>
      <vt:lpstr>Fun stuff – visualize your git activity</vt:lpstr>
      <vt:lpstr>Useful Git commands</vt:lpstr>
      <vt:lpstr>Git bisect – let Git find that bug for you</vt:lpstr>
      <vt:lpstr>Git bisect – how to use</vt:lpstr>
      <vt:lpstr>Tooling to rewrite your Git repositories</vt:lpstr>
      <vt:lpstr>Reference material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Studio | De Merkenbouwers</dc:creator>
  <cp:lastModifiedBy>Wilbert van Dolleweerd</cp:lastModifiedBy>
  <cp:revision>148</cp:revision>
  <dcterms:created xsi:type="dcterms:W3CDTF">2020-12-15T09:09:58Z</dcterms:created>
  <dcterms:modified xsi:type="dcterms:W3CDTF">2024-06-19T13:55:37Z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0x0101009906F2FE6C5D1D44982B8E9553BDFA31</vt:lpwstr>
  </property>
  <property fmtid="{D5CDD505-2E9C-101B-9397-08002B2CF9AE}" pid="3" name="MediaServiceImageTags">
    <vt:lpwstr/>
  </property>
</Properties>
</file>

<file path=docProps/thumbnail.jpeg>
</file>